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71" r:id="rId4"/>
    <p:sldId id="258" r:id="rId5"/>
    <p:sldId id="276" r:id="rId6"/>
    <p:sldId id="259" r:id="rId7"/>
    <p:sldId id="260" r:id="rId8"/>
    <p:sldId id="261" r:id="rId9"/>
    <p:sldId id="262" r:id="rId10"/>
    <p:sldId id="263" r:id="rId11"/>
    <p:sldId id="264" r:id="rId12"/>
    <p:sldId id="272" r:id="rId13"/>
    <p:sldId id="265" r:id="rId14"/>
    <p:sldId id="266" r:id="rId15"/>
    <p:sldId id="268" r:id="rId16"/>
    <p:sldId id="270" r:id="rId17"/>
    <p:sldId id="267" r:id="rId18"/>
    <p:sldId id="273" r:id="rId19"/>
    <p:sldId id="274" r:id="rId20"/>
    <p:sldId id="275" r:id="rId21"/>
    <p:sldId id="269" r:id="rId22"/>
  </p:sldIdLst>
  <p:sldSz cx="12192000" cy="74977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61">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j1GMN8O+gcYbBKoXl0+b2uaPjQg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620" y="32"/>
      </p:cViewPr>
      <p:guideLst>
        <p:guide orient="horz" pos="2361"/>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fld id="{00000000-1234-1234-1234-123412341234}" type="slidenum">
              <a:rPr lang="ar-LB"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ar-LB" sz="1200" b="0" i="0" u="none" strike="noStrike" cap="none">
                <a:solidFill>
                  <a:schemeClr val="dk1"/>
                </a:solidFill>
                <a:latin typeface="Calibri"/>
                <a:ea typeface="Calibri"/>
                <a:cs typeface="Calibri"/>
                <a:sym typeface="Calibri"/>
              </a:rPr>
              <a:t>1</a:t>
            </a:fld>
            <a:endParaRPr sz="1200" b="0" i="0" u="none" strike="noStrike" cap="none" dirty="0">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45" name="Google Shape;145;p8: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53" name="Google Shape;153;p9: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a:extLst>
            <a:ext uri="{FF2B5EF4-FFF2-40B4-BE49-F238E27FC236}">
              <a16:creationId xmlns:a16="http://schemas.microsoft.com/office/drawing/2014/main" id="{39C158F2-F768-98F3-673B-563246B46A67}"/>
            </a:ext>
          </a:extLst>
        </p:cNvPr>
        <p:cNvGrpSpPr/>
        <p:nvPr/>
      </p:nvGrpSpPr>
      <p:grpSpPr>
        <a:xfrm>
          <a:off x="0" y="0"/>
          <a:ext cx="0" cy="0"/>
          <a:chOff x="0" y="0"/>
          <a:chExt cx="0" cy="0"/>
        </a:xfrm>
      </p:grpSpPr>
      <p:sp>
        <p:nvSpPr>
          <p:cNvPr id="152" name="Google Shape;152;p9:notes">
            <a:extLst>
              <a:ext uri="{FF2B5EF4-FFF2-40B4-BE49-F238E27FC236}">
                <a16:creationId xmlns:a16="http://schemas.microsoft.com/office/drawing/2014/main" id="{E9689ED1-D2A3-2F09-5810-97003434406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53" name="Google Shape;153;p9:notes">
            <a:extLst>
              <a:ext uri="{FF2B5EF4-FFF2-40B4-BE49-F238E27FC236}">
                <a16:creationId xmlns:a16="http://schemas.microsoft.com/office/drawing/2014/main" id="{638AFE01-6678-3A6E-CFE9-8C05F58E1B4B}"/>
              </a:ext>
            </a:extLst>
          </p:cNvPr>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2650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61" name="Google Shape;161;p10: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69" name="Google Shape;169;p11: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85" name="Google Shape;185;p12: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a:extLst>
            <a:ext uri="{FF2B5EF4-FFF2-40B4-BE49-F238E27FC236}">
              <a16:creationId xmlns:a16="http://schemas.microsoft.com/office/drawing/2014/main" id="{7B3E36EB-2C84-B000-FCAF-FB562DF60203}"/>
            </a:ext>
          </a:extLst>
        </p:cNvPr>
        <p:cNvGrpSpPr/>
        <p:nvPr/>
      </p:nvGrpSpPr>
      <p:grpSpPr>
        <a:xfrm>
          <a:off x="0" y="0"/>
          <a:ext cx="0" cy="0"/>
          <a:chOff x="0" y="0"/>
          <a:chExt cx="0" cy="0"/>
        </a:xfrm>
      </p:grpSpPr>
      <p:sp>
        <p:nvSpPr>
          <p:cNvPr id="168" name="Google Shape;168;p11:notes">
            <a:extLst>
              <a:ext uri="{FF2B5EF4-FFF2-40B4-BE49-F238E27FC236}">
                <a16:creationId xmlns:a16="http://schemas.microsoft.com/office/drawing/2014/main" id="{A76B9DBB-B677-501F-FC73-14ED47CA635C}"/>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69" name="Google Shape;169;p11:notes">
            <a:extLst>
              <a:ext uri="{FF2B5EF4-FFF2-40B4-BE49-F238E27FC236}">
                <a16:creationId xmlns:a16="http://schemas.microsoft.com/office/drawing/2014/main" id="{77FD8445-C465-E015-12C2-757305EF7B9F}"/>
              </a:ext>
            </a:extLst>
          </p:cNvPr>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8974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3407e954fd_0_0: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33407e954fd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78" name="Google Shape;178;g33407e954fd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Clr>
                <a:srgbClr val="000000"/>
              </a:buClr>
              <a:buFont typeface="Arial"/>
              <a:buNone/>
            </a:pPr>
            <a:fld id="{00000000-1234-1234-1234-123412341234}" type="slidenum">
              <a:rPr lang="ar-LB"/>
              <a:t>17</a:t>
            </a:fld>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a:extLst>
            <a:ext uri="{FF2B5EF4-FFF2-40B4-BE49-F238E27FC236}">
              <a16:creationId xmlns:a16="http://schemas.microsoft.com/office/drawing/2014/main" id="{4762F591-4287-7FB1-F87D-09CE154EC0A3}"/>
            </a:ext>
          </a:extLst>
        </p:cNvPr>
        <p:cNvGrpSpPr/>
        <p:nvPr/>
      </p:nvGrpSpPr>
      <p:grpSpPr>
        <a:xfrm>
          <a:off x="0" y="0"/>
          <a:ext cx="0" cy="0"/>
          <a:chOff x="0" y="0"/>
          <a:chExt cx="0" cy="0"/>
        </a:xfrm>
      </p:grpSpPr>
      <p:sp>
        <p:nvSpPr>
          <p:cNvPr id="168" name="Google Shape;168;p11:notes">
            <a:extLst>
              <a:ext uri="{FF2B5EF4-FFF2-40B4-BE49-F238E27FC236}">
                <a16:creationId xmlns:a16="http://schemas.microsoft.com/office/drawing/2014/main" id="{A961E4F6-1FAA-B7DB-A220-97EDF6783BDF}"/>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69" name="Google Shape;169;p11:notes">
            <a:extLst>
              <a:ext uri="{FF2B5EF4-FFF2-40B4-BE49-F238E27FC236}">
                <a16:creationId xmlns:a16="http://schemas.microsoft.com/office/drawing/2014/main" id="{3D27699D-B524-E0C1-247D-B9A78409F0B3}"/>
              </a:ext>
            </a:extLst>
          </p:cNvPr>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17740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a:extLst>
            <a:ext uri="{FF2B5EF4-FFF2-40B4-BE49-F238E27FC236}">
              <a16:creationId xmlns:a16="http://schemas.microsoft.com/office/drawing/2014/main" id="{4A4D1B04-9680-97DC-B4AD-4689190972F6}"/>
            </a:ext>
          </a:extLst>
        </p:cNvPr>
        <p:cNvGrpSpPr/>
        <p:nvPr/>
      </p:nvGrpSpPr>
      <p:grpSpPr>
        <a:xfrm>
          <a:off x="0" y="0"/>
          <a:ext cx="0" cy="0"/>
          <a:chOff x="0" y="0"/>
          <a:chExt cx="0" cy="0"/>
        </a:xfrm>
      </p:grpSpPr>
      <p:sp>
        <p:nvSpPr>
          <p:cNvPr id="168" name="Google Shape;168;p11:notes">
            <a:extLst>
              <a:ext uri="{FF2B5EF4-FFF2-40B4-BE49-F238E27FC236}">
                <a16:creationId xmlns:a16="http://schemas.microsoft.com/office/drawing/2014/main" id="{3BDB812D-68E6-CF42-A24A-5D30FAB86864}"/>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69" name="Google Shape;169;p11:notes">
            <a:extLst>
              <a:ext uri="{FF2B5EF4-FFF2-40B4-BE49-F238E27FC236}">
                <a16:creationId xmlns:a16="http://schemas.microsoft.com/office/drawing/2014/main" id="{BBFA2F24-A8A6-6452-9543-575CAD4F0D0F}"/>
              </a:ext>
            </a:extLst>
          </p:cNvPr>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601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97" name="Google Shape;97;p2: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a:extLst>
            <a:ext uri="{FF2B5EF4-FFF2-40B4-BE49-F238E27FC236}">
              <a16:creationId xmlns:a16="http://schemas.microsoft.com/office/drawing/2014/main" id="{4F4909A5-932C-8264-620D-4479A1677001}"/>
            </a:ext>
          </a:extLst>
        </p:cNvPr>
        <p:cNvGrpSpPr/>
        <p:nvPr/>
      </p:nvGrpSpPr>
      <p:grpSpPr>
        <a:xfrm>
          <a:off x="0" y="0"/>
          <a:ext cx="0" cy="0"/>
          <a:chOff x="0" y="0"/>
          <a:chExt cx="0" cy="0"/>
        </a:xfrm>
      </p:grpSpPr>
      <p:sp>
        <p:nvSpPr>
          <p:cNvPr id="168" name="Google Shape;168;p11:notes">
            <a:extLst>
              <a:ext uri="{FF2B5EF4-FFF2-40B4-BE49-F238E27FC236}">
                <a16:creationId xmlns:a16="http://schemas.microsoft.com/office/drawing/2014/main" id="{B86EF199-286A-8BA0-D374-1389F8D92848}"/>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69" name="Google Shape;169;p11:notes">
            <a:extLst>
              <a:ext uri="{FF2B5EF4-FFF2-40B4-BE49-F238E27FC236}">
                <a16:creationId xmlns:a16="http://schemas.microsoft.com/office/drawing/2014/main" id="{A8588EF3-0884-811C-0FA0-B908871B9835}"/>
              </a:ext>
            </a:extLst>
          </p:cNvPr>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9537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93" name="Google Shape;193;p13: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a:extLst>
            <a:ext uri="{FF2B5EF4-FFF2-40B4-BE49-F238E27FC236}">
              <a16:creationId xmlns:a16="http://schemas.microsoft.com/office/drawing/2014/main" id="{8829A59B-A935-B6F3-AD23-CDFAF862760E}"/>
            </a:ext>
          </a:extLst>
        </p:cNvPr>
        <p:cNvGrpSpPr/>
        <p:nvPr/>
      </p:nvGrpSpPr>
      <p:grpSpPr>
        <a:xfrm>
          <a:off x="0" y="0"/>
          <a:ext cx="0" cy="0"/>
          <a:chOff x="0" y="0"/>
          <a:chExt cx="0" cy="0"/>
        </a:xfrm>
      </p:grpSpPr>
      <p:sp>
        <p:nvSpPr>
          <p:cNvPr id="96" name="Google Shape;96;p2:notes">
            <a:extLst>
              <a:ext uri="{FF2B5EF4-FFF2-40B4-BE49-F238E27FC236}">
                <a16:creationId xmlns:a16="http://schemas.microsoft.com/office/drawing/2014/main" id="{24C5E99E-5B21-57AA-DCBD-5F563E1A36E1}"/>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97" name="Google Shape;97;p2:notes">
            <a:extLst>
              <a:ext uri="{FF2B5EF4-FFF2-40B4-BE49-F238E27FC236}">
                <a16:creationId xmlns:a16="http://schemas.microsoft.com/office/drawing/2014/main" id="{4D5646E2-4B00-2FFC-C1EB-3C59F660D743}"/>
              </a:ext>
            </a:extLst>
          </p:cNvPr>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2244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05" name="Google Shape;105;p3: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a:extLst>
            <a:ext uri="{FF2B5EF4-FFF2-40B4-BE49-F238E27FC236}">
              <a16:creationId xmlns:a16="http://schemas.microsoft.com/office/drawing/2014/main" id="{C40044C5-EB74-0B59-C0D0-211DF833497C}"/>
            </a:ext>
          </a:extLst>
        </p:cNvPr>
        <p:cNvGrpSpPr/>
        <p:nvPr/>
      </p:nvGrpSpPr>
      <p:grpSpPr>
        <a:xfrm>
          <a:off x="0" y="0"/>
          <a:ext cx="0" cy="0"/>
          <a:chOff x="0" y="0"/>
          <a:chExt cx="0" cy="0"/>
        </a:xfrm>
      </p:grpSpPr>
      <p:sp>
        <p:nvSpPr>
          <p:cNvPr id="104" name="Google Shape;104;p3:notes">
            <a:extLst>
              <a:ext uri="{FF2B5EF4-FFF2-40B4-BE49-F238E27FC236}">
                <a16:creationId xmlns:a16="http://schemas.microsoft.com/office/drawing/2014/main" id="{715FF56A-4CE6-682C-05DA-F6F7223ADAE0}"/>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05" name="Google Shape;105;p3:notes">
            <a:extLst>
              <a:ext uri="{FF2B5EF4-FFF2-40B4-BE49-F238E27FC236}">
                <a16:creationId xmlns:a16="http://schemas.microsoft.com/office/drawing/2014/main" id="{990F776A-9F06-E816-DC73-2A995E2295C4}"/>
              </a:ext>
            </a:extLst>
          </p:cNvPr>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1777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13" name="Google Shape;113;p4: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21" name="Google Shape;121;p5: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29" name="Google Shape;129;p6: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37" name="Google Shape;137;p7:notes"/>
          <p:cNvSpPr>
            <a:spLocks noGrp="1" noRot="1" noChangeAspect="1"/>
          </p:cNvSpPr>
          <p:nvPr>
            <p:ph type="sldImg" idx="2"/>
          </p:nvPr>
        </p:nvSpPr>
        <p:spPr>
          <a:xfrm>
            <a:off x="919163" y="1143000"/>
            <a:ext cx="50196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524000" y="1227065"/>
            <a:ext cx="9144000" cy="2610332"/>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524000" y="3938062"/>
            <a:ext cx="9144000" cy="181022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5"/>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15"/>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15"/>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99187"/>
            <a:ext cx="10515600" cy="144922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717369" y="-883237"/>
            <a:ext cx="4757262"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24"/>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24"/>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6862346" y="2261740"/>
            <a:ext cx="635400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528346" y="-290960"/>
            <a:ext cx="635400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25"/>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25"/>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838200" y="399187"/>
            <a:ext cx="10515600" cy="144922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838200" y="1995932"/>
            <a:ext cx="10515600" cy="47572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6"/>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5" name="Google Shape;25;p16"/>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16"/>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17"/>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9" name="Google Shape;29;p17"/>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17"/>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831850" y="1869235"/>
            <a:ext cx="10515600" cy="311886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831850" y="5017601"/>
            <a:ext cx="10515600" cy="164013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8"/>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5" name="Google Shape;35;p18"/>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6" name="Google Shape;36;p18"/>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399187"/>
            <a:ext cx="10515600" cy="144922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838200" y="1995932"/>
            <a:ext cx="5181600" cy="47572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6172200" y="1995932"/>
            <a:ext cx="5181600" cy="47572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2" name="Google Shape;42;p19"/>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3" name="Google Shape;43;p19"/>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839788" y="399187"/>
            <a:ext cx="10515600" cy="144922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839789" y="1837994"/>
            <a:ext cx="5157787" cy="90077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839789" y="2738766"/>
            <a:ext cx="5157787" cy="402831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6172200" y="1837994"/>
            <a:ext cx="5183188" cy="90077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6172200" y="2738766"/>
            <a:ext cx="5183188" cy="402831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1" name="Google Shape;51;p20"/>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20"/>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838200" y="399187"/>
            <a:ext cx="10515600" cy="144922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21"/>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21"/>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9" y="499851"/>
            <a:ext cx="3932237" cy="17494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1079540"/>
            <a:ext cx="6172200" cy="5328271"/>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9" y="2249329"/>
            <a:ext cx="3932237" cy="416716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22"/>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22"/>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9" y="499851"/>
            <a:ext cx="3932237" cy="17494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1079540"/>
            <a:ext cx="6172200" cy="5328271"/>
          </a:xfrm>
          <a:prstGeom prst="rect">
            <a:avLst/>
          </a:prstGeom>
          <a:noFill/>
          <a:ln>
            <a:noFill/>
          </a:ln>
        </p:spPr>
      </p:sp>
      <p:sp>
        <p:nvSpPr>
          <p:cNvPr id="68" name="Google Shape;68;p23"/>
          <p:cNvSpPr txBox="1">
            <a:spLocks noGrp="1"/>
          </p:cNvSpPr>
          <p:nvPr>
            <p:ph type="body" idx="1"/>
          </p:nvPr>
        </p:nvSpPr>
        <p:spPr>
          <a:xfrm>
            <a:off x="839789" y="2249329"/>
            <a:ext cx="3932237" cy="416716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23"/>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23"/>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ar-LB"/>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99187"/>
            <a:ext cx="10515600" cy="144922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995932"/>
            <a:ext cx="10515600" cy="4757262"/>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949316"/>
            <a:ext cx="2743200" cy="399186"/>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4"/>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4"/>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LB"/>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ahno-volunteers.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ocialaffairs.gov.lb/"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l="4339" t="29300" r="2519" b="27826"/>
          <a:stretch/>
        </p:blipFill>
        <p:spPr>
          <a:xfrm>
            <a:off x="4411730" y="722118"/>
            <a:ext cx="3264908" cy="1263836"/>
          </a:xfrm>
          <a:prstGeom prst="rect">
            <a:avLst/>
          </a:prstGeom>
          <a:noFill/>
          <a:ln>
            <a:noFill/>
          </a:ln>
        </p:spPr>
      </p:pic>
      <p:graphicFrame>
        <p:nvGraphicFramePr>
          <p:cNvPr id="90" name="Google Shape;90;p1"/>
          <p:cNvGraphicFramePr/>
          <p:nvPr/>
        </p:nvGraphicFramePr>
        <p:xfrm>
          <a:off x="1525590" y="321471"/>
          <a:ext cx="1587" cy="1587"/>
        </p:xfrm>
        <a:graphic>
          <a:graphicData uri="http://schemas.openxmlformats.org/presentationml/2006/ole">
            <mc:AlternateContent xmlns:mc="http://schemas.openxmlformats.org/markup-compatibility/2006">
              <mc:Choice xmlns:v="urn:schemas-microsoft-com:vml" Requires="v">
                <p:oleObj r:id="rId4" imgW="1587" imgH="1587" progId="">
                  <p:embed/>
                </p:oleObj>
              </mc:Choice>
              <mc:Fallback>
                <p:oleObj r:id="rId4" imgW="1587" imgH="1587" progId="">
                  <p:embed/>
                  <p:pic>
                    <p:nvPicPr>
                      <p:cNvPr id="90" name="Google Shape;90;p1"/>
                      <p:cNvPicPr preferRelativeResize="0"/>
                      <p:nvPr/>
                    </p:nvPicPr>
                    <p:blipFill rotWithShape="1">
                      <a:blip r:embed="rId5">
                        <a:alphaModFix/>
                      </a:blip>
                      <a:srcRect/>
                      <a:stretch/>
                    </p:blipFill>
                    <p:spPr>
                      <a:xfrm>
                        <a:off x="1525590" y="321471"/>
                        <a:ext cx="1587" cy="1587"/>
                      </a:xfrm>
                      <a:prstGeom prst="rect">
                        <a:avLst/>
                      </a:prstGeom>
                      <a:noFill/>
                      <a:ln>
                        <a:noFill/>
                      </a:ln>
                    </p:spPr>
                  </p:pic>
                </p:oleObj>
              </mc:Fallback>
            </mc:AlternateContent>
          </a:graphicData>
        </a:graphic>
      </p:graphicFrame>
      <p:sp>
        <p:nvSpPr>
          <p:cNvPr id="91" name="Google Shape;91;p1"/>
          <p:cNvSpPr/>
          <p:nvPr/>
        </p:nvSpPr>
        <p:spPr>
          <a:xfrm>
            <a:off x="1700403" y="2937361"/>
            <a:ext cx="9144000" cy="3055937"/>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ar-LB" sz="2800" b="1" i="0" u="none" strike="noStrike" cap="none">
                <a:solidFill>
                  <a:schemeClr val="dk1"/>
                </a:solidFill>
                <a:latin typeface="Calibri"/>
                <a:ea typeface="Calibri"/>
                <a:cs typeface="Calibri"/>
                <a:sym typeface="Calibri"/>
              </a:rPr>
              <a:t>ملخّص عن إنجازات وزارة الشؤون الإجتماعية منذ أيلول 2022</a:t>
            </a:r>
            <a:endParaRPr sz="2800" b="1" i="0" u="none" strike="noStrike" cap="none" dirty="0">
              <a:solidFill>
                <a:schemeClr val="dk1"/>
              </a:solidFill>
              <a:latin typeface="Calibri"/>
              <a:ea typeface="Calibri"/>
              <a:cs typeface="Calibri"/>
              <a:sym typeface="Calibri"/>
            </a:endParaRPr>
          </a:p>
        </p:txBody>
      </p:sp>
      <p:sp>
        <p:nvSpPr>
          <p:cNvPr id="92" name="Google Shape;92;p1"/>
          <p:cNvSpPr txBox="1">
            <a:spLocks noGrp="1"/>
          </p:cNvSpPr>
          <p:nvPr>
            <p:ph type="subTitle" idx="1"/>
          </p:nvPr>
        </p:nvSpPr>
        <p:spPr>
          <a:xfrm>
            <a:off x="1984248" y="4756147"/>
            <a:ext cx="8119872" cy="659115"/>
          </a:xfrm>
          <a:prstGeom prst="rect">
            <a:avLst/>
          </a:prstGeom>
          <a:noFill/>
          <a:ln>
            <a:noFill/>
          </a:ln>
        </p:spPr>
        <p:txBody>
          <a:bodyPr spcFirstLastPara="1" wrap="square" lIns="91425" tIns="45700" rIns="91425" bIns="45700" anchor="ctr" anchorCtr="0">
            <a:noAutofit/>
          </a:bodyPr>
          <a:lstStyle/>
          <a:p>
            <a:pPr marL="0" lvl="0" indent="0" algn="ctr" rtl="1">
              <a:lnSpc>
                <a:spcPct val="90000"/>
              </a:lnSpc>
              <a:spcBef>
                <a:spcPts val="0"/>
              </a:spcBef>
              <a:spcAft>
                <a:spcPts val="0"/>
              </a:spcAft>
              <a:buClr>
                <a:schemeClr val="dk1"/>
              </a:buClr>
              <a:buSzPts val="3200"/>
              <a:buNone/>
            </a:pPr>
            <a:endParaRPr sz="3200" b="1" dirty="0">
              <a:solidFill>
                <a:srgbClr val="757070"/>
              </a:solidFill>
              <a:latin typeface="Calibri"/>
              <a:ea typeface="Calibri"/>
              <a:cs typeface="Calibri"/>
              <a:sym typeface="Calibri"/>
            </a:endParaRPr>
          </a:p>
          <a:p>
            <a:pPr marL="0" lvl="0" indent="0" algn="ctr" rtl="1">
              <a:lnSpc>
                <a:spcPct val="90000"/>
              </a:lnSpc>
              <a:spcBef>
                <a:spcPts val="0"/>
              </a:spcBef>
              <a:spcAft>
                <a:spcPts val="0"/>
              </a:spcAft>
              <a:buClr>
                <a:srgbClr val="757070"/>
              </a:buClr>
              <a:buSzPts val="2400"/>
              <a:buNone/>
            </a:pPr>
            <a:r>
              <a:rPr lang="ar-LB" b="1">
                <a:solidFill>
                  <a:srgbClr val="757070"/>
                </a:solidFill>
                <a:latin typeface="Calibri"/>
                <a:ea typeface="Calibri"/>
                <a:cs typeface="Calibri"/>
                <a:sym typeface="Calibri"/>
              </a:rPr>
              <a:t> </a:t>
            </a:r>
            <a:endParaRPr b="1" dirty="0">
              <a:solidFill>
                <a:srgbClr val="757070"/>
              </a:solidFill>
              <a:latin typeface="Calibri"/>
              <a:ea typeface="Calibri"/>
              <a:cs typeface="Calibri"/>
              <a:sym typeface="Calibri"/>
            </a:endParaRPr>
          </a:p>
        </p:txBody>
      </p:sp>
      <p:sp>
        <p:nvSpPr>
          <p:cNvPr id="93" name="Google Shape;93;p1"/>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94" name="Google Shape;94;p1"/>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a:t>
            </a:fld>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48" name="Google Shape;148;p8"/>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10</a:t>
            </a:fld>
            <a:endParaRPr dirty="0"/>
          </a:p>
        </p:txBody>
      </p:sp>
      <p:sp>
        <p:nvSpPr>
          <p:cNvPr id="149" name="Google Shape;149;p8"/>
          <p:cNvSpPr txBox="1"/>
          <p:nvPr/>
        </p:nvSpPr>
        <p:spPr>
          <a:xfrm>
            <a:off x="1271625" y="2441327"/>
            <a:ext cx="10350900" cy="11309209"/>
          </a:xfrm>
          <a:prstGeom prst="rect">
            <a:avLst/>
          </a:prstGeom>
          <a:noFill/>
          <a:ln>
            <a:noFill/>
          </a:ln>
        </p:spPr>
        <p:txBody>
          <a:bodyPr spcFirstLastPara="1" wrap="square" lIns="91425" tIns="45700" rIns="91425" bIns="45700" anchor="t" anchorCtr="0">
            <a:spAutoFit/>
          </a:bodyPr>
          <a:lstStyle/>
          <a:p>
            <a:pPr marL="285750" lvl="0" indent="-285750" algn="r" rtl="1">
              <a:lnSpc>
                <a:spcPct val="115000"/>
              </a:lnSpc>
              <a:spcBef>
                <a:spcPts val="120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تقود وزارة الشؤون الاجتماعيّة خطة لبنان للاستجابة بالشراكة مع الامم المتحدة والمجتمع الدولي المانح والوزرات المعنية بالاستجابة لاستهداف الفئات الأكثر هشاشة: نازحين سوريين، لاجئين فلسطينيين من سوريا، لاجئين فلسطينيين في لبنان، لبنانيين ومهاجرين</a:t>
            </a:r>
          </a:p>
          <a:p>
            <a:pPr marL="285750" lvl="0" indent="-285750" algn="r" rtl="1">
              <a:lnSpc>
                <a:spcPct val="115000"/>
              </a:lnSpc>
              <a:spcBef>
                <a:spcPts val="120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خلال الفترة الماضية، عملنا على رفع نسبة المساعدات المخصّصة للمجتمع المضيف (اللبنانيين) </a:t>
            </a:r>
            <a:endParaRPr sz="1800" dirty="0">
              <a:solidFill>
                <a:schemeClr val="dk1"/>
              </a:solidFill>
              <a:latin typeface="Calibri"/>
              <a:ea typeface="Calibri"/>
              <a:cs typeface="Calibri"/>
              <a:sym typeface="Calibri"/>
            </a:endParaRPr>
          </a:p>
          <a:p>
            <a:pPr marL="285750" lvl="0" indent="-285750" algn="r" rtl="1">
              <a:lnSpc>
                <a:spcPct val="115000"/>
              </a:lnSpc>
              <a:spcBef>
                <a:spcPts val="120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دعم النازحين اللبنانيين بالمساعدات العينيّة والنقديّة خلال العدوان الإسرائيلي وما بعده</a:t>
            </a:r>
            <a:endParaRPr sz="1800" dirty="0">
              <a:solidFill>
                <a:schemeClr val="dk1"/>
              </a:solidFill>
              <a:latin typeface="Calibri"/>
              <a:ea typeface="Calibri"/>
              <a:cs typeface="Calibri"/>
              <a:sym typeface="Calibri"/>
            </a:endParaRPr>
          </a:p>
          <a:p>
            <a:pPr marL="285750" lvl="0" indent="-285750" algn="r" rtl="1">
              <a:lnSpc>
                <a:spcPct val="115000"/>
              </a:lnSpc>
              <a:spcBef>
                <a:spcPts val="120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متابعة وتنسيق عمل الجمعيات في مخيمات النازحين السوريين في كافة المحافظات</a:t>
            </a:r>
            <a:endParaRPr sz="1800" dirty="0">
              <a:solidFill>
                <a:schemeClr val="dk1"/>
              </a:solidFill>
              <a:latin typeface="Calibri"/>
              <a:ea typeface="Calibri"/>
              <a:cs typeface="Calibri"/>
              <a:sym typeface="Calibri"/>
            </a:endParaRPr>
          </a:p>
          <a:p>
            <a:pPr marL="285750" lvl="0" indent="-285750" algn="r" rtl="1">
              <a:lnSpc>
                <a:spcPct val="115000"/>
              </a:lnSpc>
              <a:spcBef>
                <a:spcPts val="120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إطلاق خطّة تسجيل ولادات النازحين السوريين واللاجئين الفلسطنيين من سوريا وأرشفة إلكترونية لوثائق ولادات النازحين السوريين</a:t>
            </a:r>
          </a:p>
          <a:p>
            <a:pPr marL="285750" lvl="0" indent="-285750" algn="r" rtl="1">
              <a:lnSpc>
                <a:spcPct val="115000"/>
              </a:lnSpc>
              <a:spcBef>
                <a:spcPts val="120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تنظيم قوافل لعودة النازحين السوريين</a:t>
            </a:r>
            <a:endParaRPr sz="1800" dirty="0">
              <a:solidFill>
                <a:schemeClr val="dk1"/>
              </a:solidFill>
              <a:latin typeface="Calibri"/>
              <a:ea typeface="Calibri"/>
              <a:cs typeface="Calibri"/>
              <a:sym typeface="Calibri"/>
            </a:endParaRPr>
          </a:p>
          <a:p>
            <a:pPr marL="0" marR="0" lvl="0" indent="0" algn="r" rtl="1">
              <a:spcBef>
                <a:spcPts val="1200"/>
              </a:spcBef>
              <a:spcAft>
                <a:spcPts val="0"/>
              </a:spcAft>
              <a:buNone/>
            </a:pPr>
            <a:endParaRPr sz="2800" b="1"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50" name="Google Shape;150;p8"/>
          <p:cNvSpPr/>
          <p:nvPr/>
        </p:nvSpPr>
        <p:spPr>
          <a:xfrm>
            <a:off x="0" y="269236"/>
            <a:ext cx="12192000" cy="1323600"/>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dirty="0">
                <a:solidFill>
                  <a:schemeClr val="dk1"/>
                </a:solidFill>
                <a:latin typeface="Calibri"/>
                <a:ea typeface="Calibri"/>
                <a:cs typeface="Calibri"/>
                <a:sym typeface="Calibri"/>
              </a:rPr>
              <a:t>خطّة لبنان للإستجابة LRP وملف النزوح السوري</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9"/>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56" name="Google Shape;156;p9"/>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11</a:t>
            </a:fld>
            <a:endParaRPr dirty="0"/>
          </a:p>
        </p:txBody>
      </p:sp>
      <p:sp>
        <p:nvSpPr>
          <p:cNvPr id="157" name="Google Shape;157;p9"/>
          <p:cNvSpPr txBox="1"/>
          <p:nvPr/>
        </p:nvSpPr>
        <p:spPr>
          <a:xfrm>
            <a:off x="1069467" y="2112922"/>
            <a:ext cx="10351008" cy="4365770"/>
          </a:xfrm>
          <a:prstGeom prst="rect">
            <a:avLst/>
          </a:prstGeom>
          <a:noFill/>
          <a:ln>
            <a:noFill/>
          </a:ln>
        </p:spPr>
        <p:txBody>
          <a:bodyPr spcFirstLastPara="1" wrap="square" lIns="91425" tIns="45700" rIns="91425" bIns="45700" anchor="t" anchorCtr="0">
            <a:spAutoFit/>
          </a:bodyPr>
          <a:lstStyle/>
          <a:p>
            <a:pPr marL="342900" marR="0" lvl="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عدد العاملين في الاستجابة من الوزارة: 406 موظفاً</a:t>
            </a:r>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عدد مراكز النزوح التي تمّت متابعتها : 1,177 مركزاً رسمياً </a:t>
            </a:r>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حضور دائم لممثلة الوزارة في "اللجنة الوطنية لتنسيق مواجهة مخاطر الكوارث والازمات الوطنية" في السرايا الحكومي، والتنسيق الدائم والتام مع كلّ من "وحدة ادارة مخاطر الكوارث في رئاسة مجلس الوزراء"، و "لجنة الطوارئ الحكومية"، و"لجنة التنسيق مع المنظات الدولية"</a:t>
            </a:r>
            <a:r>
              <a:rPr lang="ar-LB" sz="1800" dirty="0">
                <a:latin typeface="Calibri" panose="020F0502020204030204" pitchFamily="34" charset="0"/>
                <a:ea typeface="Calibri" panose="020F0502020204030204" pitchFamily="34" charset="0"/>
                <a:cs typeface="Arial" panose="020B0604020202020204" pitchFamily="34" charset="0"/>
              </a:rPr>
              <a:t>، </a:t>
            </a:r>
            <a:r>
              <a:rPr lang="ar-LB" sz="1800" dirty="0">
                <a:effectLst/>
                <a:latin typeface="Calibri" panose="020F0502020204030204" pitchFamily="34" charset="0"/>
                <a:ea typeface="Calibri" panose="020F0502020204030204" pitchFamily="34" charset="0"/>
                <a:cs typeface="Arial" panose="020B0604020202020204" pitchFamily="34" charset="0"/>
              </a:rPr>
              <a:t>والتنسيق مع المحافظين والقائمقامين</a:t>
            </a:r>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رصد يومي للحاجات الصحية والتنسيق مع وزارة الصحة العامة لتلبيتها والتنسيق مع وزارة الطاقة والمياه لتوزيع المازوت لكافة مراكز الايواء الخاصة (216 مركزاً). </a:t>
            </a:r>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اصدار آلية لتنظيم التدخلات الاجتماعية في مراكز الايواء، وانشاء نموذج الكتروني لاستقبال ودراسة طلبات الجمعيات لمنحها الموافقة على العمل في مراكز الايواء في مجالات: حماية الطفل + الدعم النفسي الاجتماعي + العنف القائم على النوع الاجتماعي، حيث تم تقديم 2000 طلب </a:t>
            </a:r>
          </a:p>
          <a:p>
            <a:pPr marR="0" lvl="0" algn="r" rtl="1">
              <a:lnSpc>
                <a:spcPct val="115000"/>
              </a:lnSpc>
              <a:spcAft>
                <a:spcPts val="1000"/>
              </a:spcAft>
            </a:pPr>
            <a:endParaRPr lang="en-AE"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8" name="Google Shape;158;p9"/>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الإستجابة خلال العدوان الإسرائيلي</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a:extLst>
            <a:ext uri="{FF2B5EF4-FFF2-40B4-BE49-F238E27FC236}">
              <a16:creationId xmlns:a16="http://schemas.microsoft.com/office/drawing/2014/main" id="{BDEF2A84-499C-DF69-4E9F-4D77F501DBF3}"/>
            </a:ext>
          </a:extLst>
        </p:cNvPr>
        <p:cNvGrpSpPr/>
        <p:nvPr/>
      </p:nvGrpSpPr>
      <p:grpSpPr>
        <a:xfrm>
          <a:off x="0" y="0"/>
          <a:ext cx="0" cy="0"/>
          <a:chOff x="0" y="0"/>
          <a:chExt cx="0" cy="0"/>
        </a:xfrm>
      </p:grpSpPr>
      <p:sp>
        <p:nvSpPr>
          <p:cNvPr id="155" name="Google Shape;155;p9">
            <a:extLst>
              <a:ext uri="{FF2B5EF4-FFF2-40B4-BE49-F238E27FC236}">
                <a16:creationId xmlns:a16="http://schemas.microsoft.com/office/drawing/2014/main" id="{AD35BD5E-0E65-8401-F85B-A9250E2A5513}"/>
              </a:ext>
            </a:extLst>
          </p:cNvPr>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56" name="Google Shape;156;p9">
            <a:extLst>
              <a:ext uri="{FF2B5EF4-FFF2-40B4-BE49-F238E27FC236}">
                <a16:creationId xmlns:a16="http://schemas.microsoft.com/office/drawing/2014/main" id="{C726CAE0-4D4B-3568-0FF2-83E3BC3D19FA}"/>
              </a:ext>
            </a:extLst>
          </p:cNvPr>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12</a:t>
            </a:fld>
            <a:endParaRPr dirty="0"/>
          </a:p>
        </p:txBody>
      </p:sp>
      <p:sp>
        <p:nvSpPr>
          <p:cNvPr id="158" name="Google Shape;158;p9">
            <a:extLst>
              <a:ext uri="{FF2B5EF4-FFF2-40B4-BE49-F238E27FC236}">
                <a16:creationId xmlns:a16="http://schemas.microsoft.com/office/drawing/2014/main" id="{EAA92D60-A4D9-BCE4-837C-236981B02B20}"/>
              </a:ext>
            </a:extLst>
          </p:cNvPr>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الإستجابة خلال العدوان الإسرائيلي</a:t>
            </a:r>
            <a:endParaRPr sz="2800" b="1" i="0" u="none" strike="noStrike" cap="none" dirty="0">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FEC1828A-2CEB-7222-93F2-B57C7E86D4DC}"/>
              </a:ext>
            </a:extLst>
          </p:cNvPr>
          <p:cNvSpPr txBox="1"/>
          <p:nvPr/>
        </p:nvSpPr>
        <p:spPr>
          <a:xfrm>
            <a:off x="1838325" y="1867683"/>
            <a:ext cx="9436893" cy="5869427"/>
          </a:xfrm>
          <a:prstGeom prst="rect">
            <a:avLst/>
          </a:prstGeom>
          <a:noFill/>
        </p:spPr>
        <p:txBody>
          <a:bodyPr wrap="square">
            <a:spAutoFit/>
          </a:bodyPr>
          <a:lstStyle/>
          <a:p>
            <a:pPr marL="34290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بدأ التسجيل لجميع العائلات النازحة، الصامدة والعائدة بالتنسيق مع المحافظين والصليب الأحمر (حوالي 188 ألف أسرة مسجّلة). كما بدء فريق عمل الوزارة المؤلف من 500 مسّاح بإجراء زيارات منزليّة لتقييم حاجات اللبنانيين النازحين والصامدين والعائدين المسجّلين </a:t>
            </a:r>
          </a:p>
          <a:p>
            <a:pPr marL="342900" marR="0" lvl="0" indent="-342900" algn="r" rtl="1">
              <a:lnSpc>
                <a:spcPct val="115000"/>
              </a:lnSpc>
              <a:spcAft>
                <a:spcPts val="1000"/>
              </a:spcAft>
              <a:buFont typeface="Symbol" panose="05050102010706020507" pitchFamily="18" charset="2"/>
              <a:buChar char=""/>
            </a:pPr>
            <a:r>
              <a:rPr lang="ar-LB" sz="1800" dirty="0">
                <a:latin typeface="Calibri" panose="020F0502020204030204" pitchFamily="34" charset="0"/>
                <a:ea typeface="Calibri" panose="020F0502020204030204" pitchFamily="34" charset="0"/>
                <a:cs typeface="Arial" panose="020B0604020202020204" pitchFamily="34" charset="0"/>
              </a:rPr>
              <a:t>تسليم مئات الجمعيات ومراكز الدفاع المدني والمستوصفات الخاصة والكشافة معينات، معدّات طبيّة، مستلزمات للإعاقة ومستلزمات للطوارىء من مستودع الوزارة</a:t>
            </a:r>
          </a:p>
          <a:p>
            <a:pPr marL="342900" marR="0" lvl="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توزيع مساعدات عينيّة </a:t>
            </a:r>
            <a:r>
              <a:rPr lang="ar-LB" sz="1800" dirty="0">
                <a:latin typeface="Calibri" panose="020F0502020204030204" pitchFamily="34" charset="0"/>
                <a:ea typeface="Calibri" panose="020F0502020204030204" pitchFamily="34" charset="0"/>
                <a:cs typeface="Arial" panose="020B0604020202020204" pitchFamily="34" charset="0"/>
              </a:rPr>
              <a:t>عبر برنامج </a:t>
            </a:r>
            <a:r>
              <a:rPr lang="en-US" sz="1800" dirty="0">
                <a:latin typeface="Calibri" panose="020F0502020204030204" pitchFamily="34" charset="0"/>
                <a:ea typeface="Calibri" panose="020F0502020204030204" pitchFamily="34" charset="0"/>
                <a:cs typeface="Arial" panose="020B0604020202020204" pitchFamily="34" charset="0"/>
              </a:rPr>
              <a:t>ISOSEP</a:t>
            </a:r>
            <a:r>
              <a:rPr lang="ar-LB" sz="1800" dirty="0">
                <a:effectLst/>
                <a:latin typeface="Calibri" panose="020F0502020204030204" pitchFamily="34" charset="0"/>
                <a:ea typeface="Calibri" panose="020F0502020204030204" pitchFamily="34" charset="0"/>
                <a:cs typeface="Arial" panose="020B0604020202020204" pitchFamily="34" charset="0"/>
              </a:rPr>
              <a:t> وشركاء الوزارة في مراكز الإيواء الرسميّة عبر مراكز الخدمات الإنمائيّة بالإضافة الى تنظيم قوافل مساعدات للقرى الصامدة (مرجعيون – حاصبيا وغيرها)</a:t>
            </a:r>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Aft>
                <a:spcPts val="1000"/>
              </a:spcAft>
              <a:buFont typeface="Symbol" panose="05050102010706020507" pitchFamily="18" charset="2"/>
              <a:buChar char=""/>
            </a:pPr>
            <a:r>
              <a:rPr lang="ar-LB" sz="1800" dirty="0">
                <a:effectLst/>
                <a:latin typeface="Calibri" panose="020F0502020204030204" pitchFamily="34" charset="0"/>
                <a:ea typeface="Calibri" panose="020F0502020204030204" pitchFamily="34" charset="0"/>
                <a:cs typeface="Arial" panose="020B0604020202020204" pitchFamily="34" charset="0"/>
              </a:rPr>
              <a:t>إطلاق عيادات نقالة تقدّم الخدمات التالية: الدعم النفسي الاجتماعي – طب أطفال – صحة انجابية – طب عام </a:t>
            </a:r>
          </a:p>
          <a:p>
            <a:pPr marL="342900" marR="0" lvl="0" indent="-342900" algn="r" rtl="1">
              <a:lnSpc>
                <a:spcPct val="115000"/>
              </a:lnSpc>
              <a:spcAft>
                <a:spcPts val="1000"/>
              </a:spcAft>
              <a:buFont typeface="Symbol" panose="05050102010706020507" pitchFamily="18" charset="2"/>
              <a:buChar char=""/>
            </a:pPr>
            <a:r>
              <a:rPr lang="ar-LB" sz="1800" dirty="0">
                <a:latin typeface="Calibri" panose="020F0502020204030204" pitchFamily="34" charset="0"/>
                <a:ea typeface="Calibri" panose="020F0502020204030204" pitchFamily="34" charset="0"/>
                <a:cs typeface="Arial" panose="020B0604020202020204" pitchFamily="34" charset="0"/>
              </a:rPr>
              <a:t>إستهداف 55 الف من ذوي الاعاقة بقيمة ما يعادل مئة دولار كمساعدة طارئة خلال العدوان الإسرائيلي</a:t>
            </a:r>
          </a:p>
          <a:p>
            <a:pPr marL="342900" marR="0" lvl="0" indent="-342900" algn="r" rtl="1">
              <a:lnSpc>
                <a:spcPct val="115000"/>
              </a:lnSpc>
              <a:spcAft>
                <a:spcPts val="1000"/>
              </a:spcAft>
              <a:buFont typeface="Symbol" panose="05050102010706020507" pitchFamily="18" charset="2"/>
              <a:buChar char=""/>
            </a:pPr>
            <a:r>
              <a:rPr lang="ar-LB" sz="1800" dirty="0">
                <a:latin typeface="Calibri" panose="020F0502020204030204" pitchFamily="34" charset="0"/>
                <a:ea typeface="Calibri" panose="020F0502020204030204" pitchFamily="34" charset="0"/>
                <a:cs typeface="Arial" panose="020B0604020202020204" pitchFamily="34" charset="0"/>
              </a:rPr>
              <a:t>تحويل مساعدة ماليّة طارئة لمرّة واحدة بقيمة 100$ ل </a:t>
            </a:r>
            <a:r>
              <a:rPr lang="en-US" sz="1800" dirty="0">
                <a:latin typeface="Calibri" panose="020F0502020204030204" pitchFamily="34" charset="0"/>
                <a:ea typeface="Calibri" panose="020F0502020204030204" pitchFamily="34" charset="0"/>
                <a:cs typeface="Arial" panose="020B0604020202020204" pitchFamily="34" charset="0"/>
              </a:rPr>
              <a:t>10,000</a:t>
            </a:r>
            <a:r>
              <a:rPr lang="ar-LB" sz="1800" dirty="0">
                <a:latin typeface="Calibri" panose="020F0502020204030204" pitchFamily="34" charset="0"/>
                <a:ea typeface="Calibri" panose="020F0502020204030204" pitchFamily="34" charset="0"/>
                <a:cs typeface="Arial" panose="020B0604020202020204" pitchFamily="34" charset="0"/>
              </a:rPr>
              <a:t> أسرة لبنانية من الأقضية الجنوبية السبع عبر هبة من دولة الصين الشعبيّة</a:t>
            </a:r>
          </a:p>
          <a:p>
            <a:pPr marL="342900" marR="0" lvl="0" indent="-342900" algn="r" rtl="1">
              <a:lnSpc>
                <a:spcPct val="115000"/>
              </a:lnSpc>
              <a:spcAft>
                <a:spcPts val="1000"/>
              </a:spcAft>
              <a:buFont typeface="Symbol" panose="05050102010706020507" pitchFamily="18" charset="2"/>
              <a:buChar char=""/>
            </a:pPr>
            <a:r>
              <a:rPr lang="ar-LB" sz="1800" dirty="0">
                <a:latin typeface="Calibri" panose="020F0502020204030204" pitchFamily="34" charset="0"/>
                <a:ea typeface="Calibri" panose="020F0502020204030204" pitchFamily="34" charset="0"/>
                <a:cs typeface="Arial" panose="020B0604020202020204" pitchFamily="34" charset="0"/>
              </a:rPr>
              <a:t>تحويل مساعدة ماليّة طارئة بالشراكة مع ال </a:t>
            </a:r>
            <a:r>
              <a:rPr lang="en-US" sz="1800" dirty="0">
                <a:latin typeface="Calibri" panose="020F0502020204030204" pitchFamily="34" charset="0"/>
                <a:ea typeface="Calibri" panose="020F0502020204030204" pitchFamily="34" charset="0"/>
                <a:cs typeface="Arial" panose="020B0604020202020204" pitchFamily="34" charset="0"/>
              </a:rPr>
              <a:t>WFP</a:t>
            </a:r>
            <a:r>
              <a:rPr lang="ar-LB" sz="1800" dirty="0">
                <a:latin typeface="Calibri" panose="020F0502020204030204" pitchFamily="34" charset="0"/>
                <a:ea typeface="Calibri" panose="020F0502020204030204" pitchFamily="34" charset="0"/>
                <a:cs typeface="Arial" panose="020B0604020202020204" pitchFamily="34" charset="0"/>
              </a:rPr>
              <a:t> لمدة 3 أشهر للحوالي </a:t>
            </a:r>
            <a:r>
              <a:rPr lang="en-US" sz="1800" dirty="0">
                <a:latin typeface="Calibri" panose="020F0502020204030204" pitchFamily="34" charset="0"/>
                <a:ea typeface="Calibri" panose="020F0502020204030204" pitchFamily="34" charset="0"/>
                <a:cs typeface="Arial" panose="020B0604020202020204" pitchFamily="34" charset="0"/>
              </a:rPr>
              <a:t>50</a:t>
            </a:r>
            <a:r>
              <a:rPr lang="ar-LB" sz="1800" dirty="0">
                <a:latin typeface="Calibri" panose="020F0502020204030204" pitchFamily="34" charset="0"/>
                <a:ea typeface="Calibri" panose="020F0502020204030204" pitchFamily="34" charset="0"/>
                <a:cs typeface="Arial" panose="020B0604020202020204" pitchFamily="34" charset="0"/>
              </a:rPr>
              <a:t> ألف أسرة لبنانية من المناطق المتضررة من الحرب</a:t>
            </a:r>
          </a:p>
          <a:p>
            <a:pPr marL="342900" marR="0" lvl="0" indent="-342900" algn="r" rtl="1">
              <a:lnSpc>
                <a:spcPct val="115000"/>
              </a:lnSpc>
              <a:spcAft>
                <a:spcPts val="1000"/>
              </a:spcAft>
              <a:buFont typeface="Symbol" panose="05050102010706020507" pitchFamily="18" charset="2"/>
              <a:buChar char=""/>
            </a:pPr>
            <a:endParaRPr lang="ar-LB" sz="1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Aft>
                <a:spcPts val="1000"/>
              </a:spcAft>
              <a:buFont typeface="Symbol" panose="05050102010706020507" pitchFamily="18" charset="2"/>
              <a:buChar char=""/>
            </a:pPr>
            <a:endParaRPr lang="ar-LB"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8048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0"/>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64" name="Google Shape;164;p10"/>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13</a:t>
            </a:fld>
            <a:endParaRPr dirty="0"/>
          </a:p>
        </p:txBody>
      </p:sp>
      <p:sp>
        <p:nvSpPr>
          <p:cNvPr id="165" name="Google Shape;165;p10"/>
          <p:cNvSpPr txBox="1"/>
          <p:nvPr/>
        </p:nvSpPr>
        <p:spPr>
          <a:xfrm>
            <a:off x="771525" y="449700"/>
            <a:ext cx="10351008" cy="14096126"/>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endParaRPr lang="ar-LB" sz="1800" b="0" i="0" u="none" strike="noStrike" cap="none" dirty="0">
              <a:solidFill>
                <a:schemeClr val="dk1"/>
              </a:solidFill>
              <a:latin typeface="Calibri"/>
              <a:ea typeface="Calibri"/>
              <a:cs typeface="Calibri"/>
              <a:sym typeface="Calibri"/>
            </a:endParaRPr>
          </a:p>
          <a:p>
            <a:pPr marL="342900" indent="-342900" algn="r" rtl="1">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تفعيل دور الدوائر الاقليمية ومراكز الخدمات الإنمائيّة </a:t>
            </a:r>
          </a:p>
          <a:p>
            <a:pPr algn="r" rtl="1">
              <a:buClr>
                <a:schemeClr val="dk1"/>
              </a:buClr>
              <a:buSzPts val="1800"/>
            </a:pPr>
            <a:endParaRPr lang="ar-LB"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تخفيض عدد المراكز من 220 مركز الى 150 واستبدال بعض المراكز المستأجرة بأخرى مقدّمة من أوقاف أو بلديات مثل مراكز القعقور، إهمج، صغبين، دار بعشتار، كفرحزير ومركزيّ الغازية وطرابلس لتأمين حقوق المعوقين بهدف خفض إنفاق الوزارة على الإيجارات</a:t>
            </a:r>
          </a:p>
          <a:p>
            <a:pPr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Calibri"/>
                <a:ea typeface="Calibri"/>
                <a:cs typeface="Calibri"/>
                <a:sym typeface="Calibri"/>
              </a:rPr>
              <a:t>تزويد أكثر من 70% من المراكز بأنظمة طاقة شمسية </a:t>
            </a:r>
          </a:p>
          <a:p>
            <a:pPr marL="342900" marR="0" lvl="0" indent="-342900" algn="r" rtl="1">
              <a:spcBef>
                <a:spcPts val="0"/>
              </a:spcBef>
              <a:spcAft>
                <a:spcPts val="0"/>
              </a:spcAft>
              <a:buClr>
                <a:schemeClr val="dk1"/>
              </a:buClr>
              <a:buSzPts val="1800"/>
              <a:buFont typeface="Arial" panose="020B0604020202020204" pitchFamily="34" charset="0"/>
              <a:buChar char="•"/>
            </a:pPr>
            <a:endParaRPr lang="ar-LB" sz="1800"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Calibri"/>
                <a:ea typeface="Calibri"/>
                <a:cs typeface="Calibri"/>
                <a:sym typeface="Calibri"/>
              </a:rPr>
              <a:t>ترميم جزئي أو كامل لعددٍ من المراكز عبر مشاريع يتمّ تنفيذها حالياً مثل مراكز: حارة صيدا – رحبة – حوش الأمراء – صيدا – أنطلياس – الدامور – جونيه – مرياطة – فرن الشباك – برج حمود – بريتال – لبعا – راس بعلبك وغيرها (حوالي 25 مركزاً)</a:t>
            </a:r>
          </a:p>
          <a:p>
            <a:pPr marL="342900" marR="0" lvl="0" indent="-342900" algn="r" rtl="1">
              <a:spcBef>
                <a:spcPts val="0"/>
              </a:spcBef>
              <a:spcAft>
                <a:spcPts val="0"/>
              </a:spcAft>
              <a:buClr>
                <a:schemeClr val="dk1"/>
              </a:buClr>
              <a:buSzPts val="1800"/>
              <a:buFont typeface="Arial" panose="020B0604020202020204" pitchFamily="34" charset="0"/>
              <a:buChar char="•"/>
            </a:pPr>
            <a:endParaRPr lang="ar-LB" sz="1800"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Calibri"/>
                <a:ea typeface="Calibri"/>
                <a:cs typeface="Calibri"/>
                <a:sym typeface="Calibri"/>
              </a:rPr>
              <a:t>تأمين معدات طبيّة وكراسي أسنان ومستلزمات طبيّة للمراكز </a:t>
            </a:r>
          </a:p>
          <a:p>
            <a:pPr marL="342900" marR="0" lvl="0" indent="-342900" algn="r" rtl="1">
              <a:spcBef>
                <a:spcPts val="0"/>
              </a:spcBef>
              <a:spcAft>
                <a:spcPts val="0"/>
              </a:spcAft>
              <a:buClr>
                <a:schemeClr val="dk1"/>
              </a:buClr>
              <a:buSzPts val="1800"/>
              <a:buFont typeface="Arial" panose="020B0604020202020204" pitchFamily="34" charset="0"/>
              <a:buChar char="•"/>
            </a:pPr>
            <a:endParaRPr lang="ar-LB" sz="1800"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Calibri"/>
                <a:ea typeface="Calibri"/>
                <a:cs typeface="Calibri"/>
                <a:sym typeface="Calibri"/>
              </a:rPr>
              <a:t>تأمين أجهزة كمبيوتر للمراكز التي بدأت باستخدام برنامج ال </a:t>
            </a:r>
            <a:r>
              <a:rPr lang="en-US" sz="1800" dirty="0">
                <a:solidFill>
                  <a:schemeClr val="dk1"/>
                </a:solidFill>
                <a:latin typeface="Calibri"/>
                <a:ea typeface="Calibri"/>
                <a:cs typeface="Calibri"/>
                <a:sym typeface="Calibri"/>
              </a:rPr>
              <a:t>E-Networking</a:t>
            </a:r>
          </a:p>
          <a:p>
            <a:pPr marL="342900" marR="0" lvl="0" indent="-342900" algn="r" rtl="1">
              <a:spcBef>
                <a:spcPts val="0"/>
              </a:spcBef>
              <a:spcAft>
                <a:spcPts val="0"/>
              </a:spcAft>
              <a:buClr>
                <a:schemeClr val="dk1"/>
              </a:buClr>
              <a:buSzPts val="1800"/>
              <a:buFont typeface="Arial" panose="020B0604020202020204" pitchFamily="34" charset="0"/>
              <a:buChar char="•"/>
            </a:pPr>
            <a:endParaRPr lang="en-US" sz="1800"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Calibri"/>
                <a:ea typeface="Calibri"/>
                <a:cs typeface="Calibri"/>
                <a:sym typeface="Calibri"/>
              </a:rPr>
              <a:t>دعم الحضانات وتجهيزها وإعادة افتتاحها لإستقبال الأطفال في كل لبنان بعد الاقفال القسري خلال جائحة كورونا </a:t>
            </a:r>
          </a:p>
          <a:p>
            <a:pPr marL="342900" marR="0" lvl="0" indent="-342900" algn="r" rtl="1">
              <a:spcBef>
                <a:spcPts val="0"/>
              </a:spcBef>
              <a:spcAft>
                <a:spcPts val="0"/>
              </a:spcAft>
              <a:buClr>
                <a:schemeClr val="dk1"/>
              </a:buClr>
              <a:buSzPts val="1800"/>
              <a:buFont typeface="Arial" panose="020B0604020202020204" pitchFamily="34" charset="0"/>
              <a:buChar char="•"/>
            </a:pPr>
            <a:endParaRPr lang="ar-LB" sz="1800"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Calibri"/>
                <a:ea typeface="Calibri"/>
                <a:cs typeface="Calibri"/>
                <a:sym typeface="Calibri"/>
              </a:rPr>
              <a:t>دعم تقديم خدمات طبيّة واجتماعية والدورات التدريبيّة عبر عدد من المشاريع (حوالي 4000 مستفيد من الدورات التدريبيّة)</a:t>
            </a:r>
          </a:p>
          <a:p>
            <a:pPr marL="342900" marR="0" lvl="0" indent="-342900" algn="r" rtl="1">
              <a:spcBef>
                <a:spcPts val="0"/>
              </a:spcBef>
              <a:spcAft>
                <a:spcPts val="0"/>
              </a:spcAft>
              <a:buClr>
                <a:schemeClr val="dk1"/>
              </a:buClr>
              <a:buSzPts val="1800"/>
              <a:buFont typeface="Arial" panose="020B0604020202020204" pitchFamily="34" charset="0"/>
              <a:buChar char="•"/>
            </a:pPr>
            <a:endParaRPr lang="ar-LB" sz="1800" dirty="0">
              <a:solidFill>
                <a:schemeClr val="dk1"/>
              </a:solidFill>
              <a:latin typeface="Calibri"/>
              <a:ea typeface="Calibri"/>
              <a:cs typeface="Calibri"/>
              <a:sym typeface="Calibri"/>
            </a:endParaRPr>
          </a:p>
          <a:p>
            <a:pPr marL="342900" indent="-342900" algn="r" rtl="1">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إفتتاح مراكز جديدة في: مغدوشة – مزرعة الضهر</a:t>
            </a:r>
            <a:endParaRPr lang="ar-LB" sz="1800" dirty="0">
              <a:ea typeface="Calibri"/>
            </a:endParaRPr>
          </a:p>
          <a:p>
            <a:pPr marR="0" lvl="0" algn="r" rtl="1">
              <a:spcBef>
                <a:spcPts val="0"/>
              </a:spcBef>
              <a:spcAft>
                <a:spcPts val="0"/>
              </a:spcAft>
              <a:buClr>
                <a:schemeClr val="dk1"/>
              </a:buClr>
              <a:buSzPts val="1800"/>
            </a:pPr>
            <a:endParaRPr sz="1800" dirty="0"/>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66" name="Google Shape;166;p10"/>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dirty="0">
                <a:solidFill>
                  <a:schemeClr val="dk1"/>
                </a:solidFill>
                <a:latin typeface="Calibri"/>
                <a:ea typeface="Calibri"/>
                <a:cs typeface="Calibri"/>
                <a:sym typeface="Calibri"/>
              </a:rPr>
              <a:t>مراكز الخدمات الإنمائيّة والدوائر الإقليميّة</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1"/>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72" name="Google Shape;172;p11"/>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14</a:t>
            </a:fld>
            <a:endParaRPr dirty="0"/>
          </a:p>
        </p:txBody>
      </p:sp>
      <p:sp>
        <p:nvSpPr>
          <p:cNvPr id="173" name="Google Shape;173;p11"/>
          <p:cNvSpPr txBox="1"/>
          <p:nvPr/>
        </p:nvSpPr>
        <p:spPr>
          <a:xfrm>
            <a:off x="1104900" y="2351047"/>
            <a:ext cx="10351008" cy="3416279"/>
          </a:xfrm>
          <a:prstGeom prst="rect">
            <a:avLst/>
          </a:prstGeom>
          <a:noFill/>
          <a:ln>
            <a:noFill/>
          </a:ln>
        </p:spPr>
        <p:txBody>
          <a:bodyPr spcFirstLastPara="1" wrap="square" lIns="91425" tIns="45700" rIns="91425" bIns="45700" anchor="t" anchorCtr="0">
            <a:spAutoFit/>
          </a:bodyPr>
          <a:lstStyle/>
          <a:p>
            <a:pPr marL="285750" marR="0" lvl="0" indent="-285750" algn="r" rtl="1">
              <a:spcBef>
                <a:spcPts val="0"/>
              </a:spcBef>
              <a:spcAft>
                <a:spcPts val="0"/>
              </a:spcAft>
              <a:buFont typeface="Arial" panose="020B0604020202020204" pitchFamily="34" charset="0"/>
              <a:buChar char="•"/>
            </a:pPr>
            <a:r>
              <a:rPr lang="ar-SA" sz="1800" i="0" u="none" strike="noStrike" cap="none" dirty="0">
                <a:solidFill>
                  <a:schemeClr val="dk1"/>
                </a:solidFill>
                <a:latin typeface="Calibri"/>
                <a:ea typeface="Calibri"/>
                <a:cs typeface="Calibri"/>
                <a:sym typeface="Calibri"/>
              </a:rPr>
              <a:t>اطلاق المنصة الوطنية للتطوع </a:t>
            </a:r>
            <a:r>
              <a:rPr lang="ar-LB" sz="1800" i="0" u="none" strike="noStrike" cap="none" dirty="0">
                <a:solidFill>
                  <a:schemeClr val="dk1"/>
                </a:solidFill>
                <a:latin typeface="Calibri"/>
                <a:ea typeface="Calibri"/>
                <a:cs typeface="Calibri"/>
                <a:sym typeface="Calibri"/>
              </a:rPr>
              <a:t>في </a:t>
            </a:r>
            <a:r>
              <a:rPr lang="ar-SA" sz="1800" i="0" u="none" strike="noStrike" cap="none" dirty="0">
                <a:solidFill>
                  <a:schemeClr val="dk1"/>
                </a:solidFill>
                <a:latin typeface="Calibri"/>
                <a:ea typeface="Calibri"/>
                <a:cs typeface="Calibri"/>
                <a:sym typeface="Calibri"/>
              </a:rPr>
              <a:t>آذار </a:t>
            </a:r>
            <a:r>
              <a:rPr lang="ar-LB" sz="1800" i="0" u="none" strike="noStrike" cap="none" dirty="0">
                <a:solidFill>
                  <a:schemeClr val="dk1"/>
                </a:solidFill>
                <a:latin typeface="Calibri"/>
                <a:ea typeface="Calibri"/>
                <a:cs typeface="Calibri"/>
                <a:sym typeface="Calibri"/>
              </a:rPr>
              <a:t>2023</a:t>
            </a:r>
            <a:r>
              <a:rPr lang="en-US" sz="1800" i="0" u="none" strike="noStrike" cap="none" dirty="0">
                <a:solidFill>
                  <a:schemeClr val="dk1"/>
                </a:solidFill>
                <a:latin typeface="Calibri"/>
                <a:ea typeface="Calibri"/>
                <a:cs typeface="Calibri"/>
                <a:sym typeface="Calibri"/>
              </a:rPr>
              <a:t>        </a:t>
            </a:r>
            <a:r>
              <a:rPr lang="ar-LB" sz="1800" i="0" u="none" strike="noStrike" cap="none" dirty="0">
                <a:solidFill>
                  <a:schemeClr val="dk1"/>
                </a:solidFill>
                <a:latin typeface="Calibri"/>
                <a:ea typeface="Calibri"/>
                <a:cs typeface="Calibri"/>
                <a:sym typeface="Calibri"/>
              </a:rPr>
              <a:t> </a:t>
            </a:r>
            <a:r>
              <a:rPr lang="en-US" sz="1800" i="0" u="none" strike="noStrike" cap="none" dirty="0">
                <a:solidFill>
                  <a:schemeClr val="dk1"/>
                </a:solidFill>
                <a:latin typeface="Calibri"/>
                <a:ea typeface="Calibri"/>
                <a:cs typeface="Calibri"/>
                <a:sym typeface="Calibri"/>
              </a:rPr>
              <a:t>  </a:t>
            </a:r>
            <a:r>
              <a:rPr lang="en-US" sz="1800" i="0" u="none" strike="noStrike" cap="none" dirty="0">
                <a:solidFill>
                  <a:schemeClr val="dk1"/>
                </a:solidFill>
                <a:latin typeface="Calibri"/>
                <a:ea typeface="Calibri"/>
                <a:cs typeface="Calibri"/>
                <a:sym typeface="Calibri"/>
                <a:hlinkClick r:id="rId3"/>
              </a:rPr>
              <a:t>https://www.nahno-volunteers.com/</a:t>
            </a:r>
            <a:endParaRPr lang="ar-LB" sz="1800" i="0" u="none" strike="noStrike" cap="none" dirty="0">
              <a:solidFill>
                <a:schemeClr val="dk1"/>
              </a:solidFill>
              <a:latin typeface="Calibri"/>
              <a:ea typeface="Calibri"/>
              <a:cs typeface="Calibri"/>
              <a:sym typeface="Calibri"/>
            </a:endParaRPr>
          </a:p>
          <a:p>
            <a:pPr marR="0" lvl="0" algn="r" rtl="1">
              <a:spcBef>
                <a:spcPts val="0"/>
              </a:spcBef>
              <a:spcAft>
                <a:spcPts val="0"/>
              </a:spcAft>
            </a:pPr>
            <a:endParaRPr lang="en-US" sz="180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Font typeface="Arial" panose="020B0604020202020204" pitchFamily="34" charset="0"/>
              <a:buChar char="•"/>
            </a:pPr>
            <a:r>
              <a:rPr lang="ar-LB" sz="1800" i="0" u="none" strike="noStrike" cap="none" dirty="0">
                <a:solidFill>
                  <a:schemeClr val="dk1"/>
                </a:solidFill>
                <a:latin typeface="Calibri"/>
                <a:ea typeface="Calibri"/>
                <a:cs typeface="Calibri"/>
                <a:sym typeface="Calibri"/>
              </a:rPr>
              <a:t>وبلغ حالياً</a:t>
            </a:r>
            <a:r>
              <a:rPr lang="ar-LB" sz="1800" dirty="0">
                <a:solidFill>
                  <a:schemeClr val="dk1"/>
                </a:solidFill>
                <a:latin typeface="Calibri"/>
                <a:ea typeface="Calibri"/>
                <a:cs typeface="Calibri"/>
                <a:sym typeface="Calibri"/>
              </a:rPr>
              <a:t> </a:t>
            </a:r>
            <a:r>
              <a:rPr lang="ar-SA" sz="1800" i="0" u="none" strike="noStrike" cap="none" dirty="0">
                <a:solidFill>
                  <a:schemeClr val="dk1"/>
                </a:solidFill>
                <a:latin typeface="Calibri"/>
                <a:ea typeface="Calibri"/>
                <a:cs typeface="Calibri"/>
                <a:sym typeface="Calibri"/>
              </a:rPr>
              <a:t>عدد المتطوعين على المنصة </a:t>
            </a:r>
            <a:r>
              <a:rPr lang="en-US" sz="1800" dirty="0">
                <a:solidFill>
                  <a:schemeClr val="dk1"/>
                </a:solidFill>
                <a:latin typeface="Calibri"/>
                <a:ea typeface="Calibri"/>
                <a:cs typeface="Calibri"/>
                <a:sym typeface="Calibri"/>
              </a:rPr>
              <a:t>12,007</a:t>
            </a:r>
            <a:r>
              <a:rPr lang="ar-LB" sz="1800" dirty="0">
                <a:solidFill>
                  <a:schemeClr val="dk1"/>
                </a:solidFill>
                <a:latin typeface="Calibri"/>
                <a:ea typeface="Calibri"/>
                <a:cs typeface="Calibri"/>
                <a:sym typeface="Calibri"/>
              </a:rPr>
              <a:t> متطوّعاً، و</a:t>
            </a:r>
            <a:r>
              <a:rPr lang="ar-SA" sz="1800" i="0" u="none" strike="noStrike" cap="none" dirty="0">
                <a:solidFill>
                  <a:schemeClr val="dk1"/>
                </a:solidFill>
                <a:latin typeface="Calibri"/>
                <a:ea typeface="Calibri"/>
                <a:cs typeface="Calibri"/>
                <a:sym typeface="Calibri"/>
              </a:rPr>
              <a:t>عدد الجمعيات المسج</a:t>
            </a:r>
            <a:r>
              <a:rPr lang="ar-LB" sz="1800" i="0" u="none" strike="noStrike" cap="none" dirty="0">
                <a:solidFill>
                  <a:schemeClr val="dk1"/>
                </a:solidFill>
                <a:latin typeface="Calibri"/>
                <a:ea typeface="Calibri"/>
                <a:cs typeface="Calibri"/>
                <a:sym typeface="Calibri"/>
              </a:rPr>
              <a:t>ّ</a:t>
            </a:r>
            <a:r>
              <a:rPr lang="ar-SA" sz="1800" i="0" u="none" strike="noStrike" cap="none" dirty="0">
                <a:solidFill>
                  <a:schemeClr val="dk1"/>
                </a:solidFill>
                <a:latin typeface="Calibri"/>
                <a:ea typeface="Calibri"/>
                <a:cs typeface="Calibri"/>
                <a:sym typeface="Calibri"/>
              </a:rPr>
              <a:t>لة </a:t>
            </a:r>
            <a:r>
              <a:rPr lang="ar-LB" sz="1800" i="0" u="none" strike="noStrike" cap="none" dirty="0">
                <a:solidFill>
                  <a:schemeClr val="dk1"/>
                </a:solidFill>
                <a:latin typeface="Calibri"/>
                <a:ea typeface="Calibri"/>
                <a:cs typeface="Calibri"/>
                <a:sym typeface="Calibri"/>
              </a:rPr>
              <a:t>417</a:t>
            </a:r>
            <a:r>
              <a:rPr lang="ar-LB" sz="1800" dirty="0">
                <a:solidFill>
                  <a:schemeClr val="dk1"/>
                </a:solidFill>
                <a:latin typeface="Calibri"/>
                <a:ea typeface="Calibri"/>
                <a:cs typeface="Calibri"/>
                <a:sym typeface="Calibri"/>
              </a:rPr>
              <a:t> جمعية و</a:t>
            </a:r>
            <a:r>
              <a:rPr lang="ar-SA" sz="1800" i="0" u="none" strike="noStrike" cap="none" dirty="0">
                <a:solidFill>
                  <a:schemeClr val="dk1"/>
                </a:solidFill>
                <a:latin typeface="Calibri"/>
                <a:ea typeface="Calibri"/>
                <a:cs typeface="Calibri"/>
                <a:sym typeface="Calibri"/>
              </a:rPr>
              <a:t>عدد الفرص التطوعية</a:t>
            </a:r>
            <a:r>
              <a:rPr lang="ar-LB" sz="1800" i="0" u="none" strike="noStrike" cap="none" dirty="0">
                <a:solidFill>
                  <a:schemeClr val="dk1"/>
                </a:solidFill>
                <a:latin typeface="Calibri"/>
                <a:ea typeface="Calibri"/>
                <a:cs typeface="Calibri"/>
                <a:sym typeface="Calibri"/>
              </a:rPr>
              <a:t> </a:t>
            </a:r>
            <a:r>
              <a:rPr lang="en-US" sz="1800" i="0" u="none" strike="noStrike" cap="none" dirty="0">
                <a:solidFill>
                  <a:schemeClr val="dk1"/>
                </a:solidFill>
                <a:latin typeface="Calibri"/>
                <a:ea typeface="Calibri"/>
                <a:cs typeface="Calibri"/>
                <a:sym typeface="Calibri"/>
              </a:rPr>
              <a:t>41,841</a:t>
            </a:r>
            <a:r>
              <a:rPr lang="ar-LB" sz="1800" i="0" u="none" strike="noStrike" cap="none" dirty="0">
                <a:solidFill>
                  <a:schemeClr val="dk1"/>
                </a:solidFill>
                <a:latin typeface="Calibri"/>
                <a:ea typeface="Calibri"/>
                <a:cs typeface="Calibri"/>
                <a:sym typeface="Calibri"/>
              </a:rPr>
              <a:t> </a:t>
            </a:r>
            <a:r>
              <a:rPr lang="ar-SA" sz="1800" i="0" u="none" strike="noStrike" cap="none" dirty="0">
                <a:solidFill>
                  <a:schemeClr val="dk1"/>
                </a:solidFill>
                <a:latin typeface="Calibri"/>
                <a:ea typeface="Calibri"/>
                <a:cs typeface="Calibri"/>
                <a:sym typeface="Calibri"/>
              </a:rPr>
              <a:t>ساع</a:t>
            </a:r>
            <a:r>
              <a:rPr lang="ar-LB" sz="1800" i="0" u="none" strike="noStrike" cap="none" dirty="0">
                <a:solidFill>
                  <a:schemeClr val="dk1"/>
                </a:solidFill>
                <a:latin typeface="Calibri"/>
                <a:ea typeface="Calibri"/>
                <a:cs typeface="Calibri"/>
                <a:sym typeface="Calibri"/>
              </a:rPr>
              <a:t>ة </a:t>
            </a:r>
            <a:r>
              <a:rPr lang="ar-LB" sz="1800" dirty="0">
                <a:solidFill>
                  <a:schemeClr val="dk1"/>
                </a:solidFill>
                <a:latin typeface="Calibri"/>
                <a:ea typeface="Calibri"/>
                <a:cs typeface="Calibri"/>
                <a:sym typeface="Calibri"/>
              </a:rPr>
              <a:t>و67 </a:t>
            </a:r>
            <a:r>
              <a:rPr lang="ar-SA" sz="1800" i="0" u="none" strike="noStrike" cap="none" dirty="0">
                <a:solidFill>
                  <a:schemeClr val="dk1"/>
                </a:solidFill>
                <a:latin typeface="Calibri"/>
                <a:ea typeface="Calibri"/>
                <a:cs typeface="Calibri"/>
                <a:sym typeface="Calibri"/>
              </a:rPr>
              <a:t>جمعية كانت فاعلة خلال فترة ال</a:t>
            </a:r>
            <a:r>
              <a:rPr lang="ar-LB" sz="1800" i="0" u="none" strike="noStrike" cap="none" dirty="0">
                <a:solidFill>
                  <a:schemeClr val="dk1"/>
                </a:solidFill>
                <a:latin typeface="Calibri"/>
                <a:ea typeface="Calibri"/>
                <a:cs typeface="Calibri"/>
                <a:sym typeface="Calibri"/>
              </a:rPr>
              <a:t>عدوان الإسرائيلي</a:t>
            </a:r>
          </a:p>
          <a:p>
            <a:pPr marL="285750" marR="0" lvl="0" indent="-285750" algn="r" rtl="1">
              <a:spcBef>
                <a:spcPts val="0"/>
              </a:spcBef>
              <a:spcAft>
                <a:spcPts val="0"/>
              </a:spcAft>
              <a:buFont typeface="Arial" panose="020B0604020202020204" pitchFamily="34" charset="0"/>
              <a:buChar char="•"/>
            </a:pPr>
            <a:endParaRPr lang="ar-LB" sz="180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Font typeface="Arial" panose="020B0604020202020204" pitchFamily="34" charset="0"/>
              <a:buChar char="•"/>
            </a:pPr>
            <a:r>
              <a:rPr lang="ar-SA" sz="1800" i="0" u="none" strike="noStrike" cap="none" dirty="0">
                <a:solidFill>
                  <a:schemeClr val="dk1"/>
                </a:solidFill>
                <a:latin typeface="Calibri"/>
                <a:ea typeface="Calibri"/>
                <a:cs typeface="Calibri"/>
                <a:sym typeface="Calibri"/>
              </a:rPr>
              <a:t>تدريب </a:t>
            </a:r>
            <a:r>
              <a:rPr lang="ar-LB" sz="1800" i="0" u="none" strike="noStrike" cap="none" dirty="0">
                <a:solidFill>
                  <a:schemeClr val="dk1"/>
                </a:solidFill>
                <a:latin typeface="Calibri"/>
                <a:ea typeface="Calibri"/>
                <a:cs typeface="Calibri"/>
                <a:sym typeface="Calibri"/>
              </a:rPr>
              <a:t>95</a:t>
            </a:r>
            <a:r>
              <a:rPr lang="ar-SA" sz="1800" i="0" u="none" strike="noStrike" cap="none" dirty="0">
                <a:solidFill>
                  <a:schemeClr val="dk1"/>
                </a:solidFill>
                <a:latin typeface="Calibri"/>
                <a:ea typeface="Calibri"/>
                <a:cs typeface="Calibri"/>
                <a:sym typeface="Calibri"/>
              </a:rPr>
              <a:t> جمعية على العمل التطوعي الابتكاري بما يتناسب مع اهداف التنمية المستدامة</a:t>
            </a:r>
            <a:endParaRPr lang="ar-LB" sz="180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Font typeface="Arial" panose="020B0604020202020204" pitchFamily="34" charset="0"/>
              <a:buChar char="•"/>
            </a:pPr>
            <a:endParaRPr lang="ar-LB" sz="1800" dirty="0">
              <a:solidFill>
                <a:schemeClr val="dk1"/>
              </a:solidFill>
              <a:latin typeface="Calibri"/>
              <a:ea typeface="Calibri"/>
              <a:cs typeface="Calibri"/>
              <a:sym typeface="Calibri"/>
            </a:endParaRPr>
          </a:p>
          <a:p>
            <a:pPr marL="285750" marR="0" lvl="0" indent="-285750" algn="r" rtl="1">
              <a:spcBef>
                <a:spcPts val="0"/>
              </a:spcBef>
              <a:spcAft>
                <a:spcPts val="0"/>
              </a:spcAft>
              <a:buFont typeface="Arial" panose="020B0604020202020204" pitchFamily="34" charset="0"/>
              <a:buChar char="•"/>
            </a:pPr>
            <a:r>
              <a:rPr lang="ar-SA" sz="1800" i="0" u="none" strike="noStrike" cap="none" dirty="0">
                <a:solidFill>
                  <a:schemeClr val="dk1"/>
                </a:solidFill>
                <a:latin typeface="Calibri"/>
                <a:ea typeface="Calibri"/>
                <a:cs typeface="Calibri"/>
                <a:sym typeface="Calibri"/>
              </a:rPr>
              <a:t>تنفيذ ايام مجتمعية مفتوحة</a:t>
            </a:r>
            <a:r>
              <a:rPr lang="ar-LB" sz="1800" i="0" u="none" strike="noStrike" cap="none" dirty="0">
                <a:solidFill>
                  <a:schemeClr val="dk1"/>
                </a:solidFill>
                <a:latin typeface="Calibri"/>
                <a:ea typeface="Calibri"/>
                <a:cs typeface="Calibri"/>
                <a:sym typeface="Calibri"/>
              </a:rPr>
              <a:t> </a:t>
            </a:r>
            <a:r>
              <a:rPr lang="ar-SA" sz="1800" i="0" u="none" strike="noStrike" cap="none" dirty="0">
                <a:solidFill>
                  <a:schemeClr val="dk1"/>
                </a:solidFill>
                <a:latin typeface="Calibri"/>
                <a:ea typeface="Calibri"/>
                <a:cs typeface="Calibri"/>
                <a:sym typeface="Calibri"/>
              </a:rPr>
              <a:t>(يوم الشباب العالمي</a:t>
            </a:r>
            <a:r>
              <a:rPr lang="ar-LB" sz="1800" i="0" u="none" strike="noStrike" cap="none" dirty="0">
                <a:solidFill>
                  <a:schemeClr val="dk1"/>
                </a:solidFill>
                <a:latin typeface="Calibri"/>
                <a:ea typeface="Calibri"/>
                <a:cs typeface="Calibri"/>
                <a:sym typeface="Calibri"/>
              </a:rPr>
              <a:t> و</a:t>
            </a:r>
            <a:r>
              <a:rPr lang="ar-SA" sz="1800" i="0" u="none" strike="noStrike" cap="none" dirty="0">
                <a:solidFill>
                  <a:schemeClr val="dk1"/>
                </a:solidFill>
                <a:latin typeface="Calibri"/>
                <a:ea typeface="Calibri"/>
                <a:cs typeface="Calibri"/>
                <a:sym typeface="Calibri"/>
              </a:rPr>
              <a:t>اليوم العالمي للتطوع)</a:t>
            </a:r>
            <a:endParaRPr lang="ar-LB" sz="180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Font typeface="Arial" panose="020B0604020202020204" pitchFamily="34" charset="0"/>
              <a:buChar char="•"/>
            </a:pPr>
            <a:endParaRPr lang="ar-LB" sz="1800" dirty="0">
              <a:solidFill>
                <a:schemeClr val="dk1"/>
              </a:solidFill>
              <a:latin typeface="Calibri"/>
              <a:ea typeface="Calibri"/>
              <a:cs typeface="Calibri"/>
              <a:sym typeface="Calibri"/>
            </a:endParaRPr>
          </a:p>
          <a:p>
            <a:pPr marL="285750" marR="0" lvl="0" indent="-285750" algn="r" rtl="1">
              <a:spcBef>
                <a:spcPts val="0"/>
              </a:spcBef>
              <a:spcAft>
                <a:spcPts val="0"/>
              </a:spcAft>
              <a:buFont typeface="Arial" panose="020B0604020202020204" pitchFamily="34" charset="0"/>
              <a:buChar char="•"/>
            </a:pPr>
            <a:r>
              <a:rPr lang="ar-SA" sz="1800" i="0" u="none" strike="noStrike" cap="none" dirty="0">
                <a:solidFill>
                  <a:schemeClr val="dk1"/>
                </a:solidFill>
                <a:latin typeface="Calibri"/>
                <a:ea typeface="Calibri"/>
                <a:cs typeface="Calibri"/>
                <a:sym typeface="Calibri"/>
              </a:rPr>
              <a:t>مشاركة دائرة العمل التطوعي في الاستراتيجية الوطنية للشباب</a:t>
            </a:r>
            <a:endParaRPr lang="ar-LB" sz="180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FontTx/>
              <a:buChar char="-"/>
            </a:pPr>
            <a:endParaRPr lang="ar-LB" sz="1800" dirty="0">
              <a:solidFill>
                <a:schemeClr val="dk1"/>
              </a:solidFill>
              <a:latin typeface="Calibri"/>
              <a:ea typeface="Calibri"/>
              <a:cs typeface="Calibri"/>
              <a:sym typeface="Calibri"/>
            </a:endParaRPr>
          </a:p>
          <a:p>
            <a:pPr marR="0" lvl="0" algn="r" rtl="1">
              <a:spcBef>
                <a:spcPts val="0"/>
              </a:spcBef>
              <a:spcAft>
                <a:spcPts val="0"/>
              </a:spcAft>
            </a:pPr>
            <a:r>
              <a:rPr lang="ar-SA" sz="1800" i="0" u="none" strike="noStrike" cap="none" dirty="0">
                <a:solidFill>
                  <a:schemeClr val="dk1"/>
                </a:solidFill>
                <a:latin typeface="Calibri"/>
                <a:ea typeface="Calibri"/>
                <a:cs typeface="Calibri"/>
                <a:sym typeface="Calibri"/>
              </a:rPr>
              <a:t> </a:t>
            </a:r>
            <a:endParaRPr sz="1800" i="0" u="none" strike="noStrike" cap="none" dirty="0">
              <a:solidFill>
                <a:schemeClr val="dk1"/>
              </a:solidFill>
              <a:latin typeface="Calibri"/>
              <a:ea typeface="Calibri"/>
              <a:cs typeface="Calibri"/>
              <a:sym typeface="Calibri"/>
            </a:endParaRPr>
          </a:p>
        </p:txBody>
      </p:sp>
      <p:sp>
        <p:nvSpPr>
          <p:cNvPr id="174" name="Google Shape;174;p11"/>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التطوّع</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2"/>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88" name="Google Shape;188;p12"/>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15</a:t>
            </a:fld>
            <a:endParaRPr dirty="0"/>
          </a:p>
        </p:txBody>
      </p:sp>
      <p:sp>
        <p:nvSpPr>
          <p:cNvPr id="189" name="Google Shape;189;p12"/>
          <p:cNvSpPr txBox="1"/>
          <p:nvPr/>
        </p:nvSpPr>
        <p:spPr>
          <a:xfrm>
            <a:off x="838200" y="1169566"/>
            <a:ext cx="10351008" cy="11880135"/>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r>
              <a:rPr lang="ar-LB" sz="1800" b="0" i="0" u="none" strike="noStrike" cap="none" dirty="0">
                <a:solidFill>
                  <a:schemeClr val="dk1"/>
                </a:solidFill>
                <a:latin typeface="Calibri"/>
                <a:ea typeface="Calibri"/>
                <a:cs typeface="Calibri"/>
                <a:sym typeface="Calibri"/>
              </a:rPr>
              <a:t> </a:t>
            </a:r>
            <a:endParaRPr dirty="0"/>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البدء بإستخدام ال E-Networking system  في 28 مركز خدمات إنمائيّة عبر مشروع ISOSEP والعمل مستمر للوصول إلى 55 مركزاً عبر مشروع ELISSA، بالإضافة إلى تزويد هذه المراكز بكمبيوترات جديدة.</a:t>
            </a:r>
          </a:p>
          <a:p>
            <a:pPr marL="342900" marR="0" lvl="0" indent="-342900" algn="r" rtl="1">
              <a:spcBef>
                <a:spcPts val="0"/>
              </a:spcBef>
              <a:spcAft>
                <a:spcPts val="0"/>
              </a:spcAft>
              <a:buClr>
                <a:schemeClr val="dk1"/>
              </a:buClr>
              <a:buSzPts val="1800"/>
              <a:buFont typeface="Arial" panose="020B0604020202020204" pitchFamily="34" charset="0"/>
              <a:buChar char="•"/>
            </a:pPr>
            <a:endParaRPr lang="ar-LB" sz="1800"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تركيب نظام طاقة شمسيّة متطوّر في المبنى المركزي للوزارة في بدارو لتأمين حسن سير العمل في الوزارة والقيام بأعمال الصيانة الأساسية</a:t>
            </a:r>
            <a:endParaRPr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تحويل غرفة الخوادم server room إلى مركز بيانات حديث (data center) لتلبية المتطلبات المتزايدة للوزارة وتعزيز كفاءة وأمان البنية التحتية الرقمية. كما تم تركيب خوادم جديدة متطورة وجدار حماية Firewall وفقًا لأحدث المعايير الدولية، مما يضمن أداءً عاليًا واستقرارًا في تشغيل الأنظمة والخدمات الإلكترونية. يهدف هذا التحول إلى تحسين استمرارية الأعمال، وتعزيز حماية البيانات، وضمان توافق البنية التحتية مع أفضل الممارسات العالمية في مجال تكنولوجيا المعلومات.</a:t>
            </a:r>
            <a:endParaRPr dirty="0"/>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بدء العمل على مشروع السجلّ الإجتماعي الموحّد </a:t>
            </a:r>
            <a:endParaRPr dirty="0"/>
          </a:p>
          <a:p>
            <a:pPr marL="114300" marR="0" lvl="0" algn="r" rtl="1">
              <a:spcBef>
                <a:spcPts val="0"/>
              </a:spcBef>
              <a:spcAft>
                <a:spcPts val="0"/>
              </a:spcAft>
              <a:buClr>
                <a:schemeClr val="dk1"/>
              </a:buClr>
              <a:buSzPts val="1800"/>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Calibri"/>
                <a:ea typeface="Calibri"/>
                <a:cs typeface="Calibri"/>
                <a:sym typeface="Calibri"/>
              </a:rPr>
              <a:t>إعداد خريطة تفاعلية </a:t>
            </a:r>
            <a:r>
              <a:rPr lang="en-US" sz="1800" dirty="0">
                <a:solidFill>
                  <a:schemeClr val="dk1"/>
                </a:solidFill>
                <a:latin typeface="Calibri"/>
                <a:ea typeface="Calibri"/>
                <a:cs typeface="Calibri"/>
                <a:sym typeface="Calibri"/>
              </a:rPr>
              <a:t>Interactive map</a:t>
            </a:r>
            <a:r>
              <a:rPr lang="ar-LB" sz="1800" dirty="0">
                <a:solidFill>
                  <a:schemeClr val="dk1"/>
                </a:solidFill>
                <a:latin typeface="Calibri"/>
                <a:ea typeface="Calibri"/>
                <a:cs typeface="Calibri"/>
                <a:sym typeface="Calibri"/>
              </a:rPr>
              <a:t> توفّر إمكانية البحث عن كافة المعلومات و الخدمات المقدّمة في مراكز الخدمات الإنمائيّة التابعة للوزارة ومختلف العقود المبرمة معها</a:t>
            </a:r>
          </a:p>
          <a:p>
            <a:pPr marL="285750" marR="0" lvl="0" indent="-285750" algn="r" rtl="1">
              <a:spcBef>
                <a:spcPts val="0"/>
              </a:spcBef>
              <a:spcAft>
                <a:spcPts val="0"/>
              </a:spcAft>
              <a:buClr>
                <a:schemeClr val="dk1"/>
              </a:buClr>
              <a:buSzPts val="1800"/>
              <a:buFont typeface="Arial" panose="020B0604020202020204" pitchFamily="34" charset="0"/>
              <a:buChar char="•"/>
            </a:pPr>
            <a:endParaRPr lang="ar-LB" sz="1800" b="0" i="0" u="none" strike="noStrike" cap="none"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endParaRPr lang="ar-LB"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90" name="Google Shape;190;p12"/>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المكننة</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0">
          <a:extLst>
            <a:ext uri="{FF2B5EF4-FFF2-40B4-BE49-F238E27FC236}">
              <a16:creationId xmlns:a16="http://schemas.microsoft.com/office/drawing/2014/main" id="{A3EA4F80-01E7-E7F8-2BCC-793671B6520A}"/>
            </a:ext>
          </a:extLst>
        </p:cNvPr>
        <p:cNvGrpSpPr/>
        <p:nvPr/>
      </p:nvGrpSpPr>
      <p:grpSpPr>
        <a:xfrm>
          <a:off x="0" y="0"/>
          <a:ext cx="0" cy="0"/>
          <a:chOff x="0" y="0"/>
          <a:chExt cx="0" cy="0"/>
        </a:xfrm>
      </p:grpSpPr>
      <p:sp>
        <p:nvSpPr>
          <p:cNvPr id="171" name="Google Shape;171;p11">
            <a:extLst>
              <a:ext uri="{FF2B5EF4-FFF2-40B4-BE49-F238E27FC236}">
                <a16:creationId xmlns:a16="http://schemas.microsoft.com/office/drawing/2014/main" id="{11D82C7F-09CE-C165-0080-5C12E3723E49}"/>
              </a:ext>
            </a:extLst>
          </p:cNvPr>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72" name="Google Shape;172;p11">
            <a:extLst>
              <a:ext uri="{FF2B5EF4-FFF2-40B4-BE49-F238E27FC236}">
                <a16:creationId xmlns:a16="http://schemas.microsoft.com/office/drawing/2014/main" id="{0AF416C9-FCCB-938B-7503-A77958429209}"/>
              </a:ext>
            </a:extLst>
          </p:cNvPr>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16</a:t>
            </a:fld>
            <a:endParaRPr dirty="0"/>
          </a:p>
        </p:txBody>
      </p:sp>
      <p:sp>
        <p:nvSpPr>
          <p:cNvPr id="173" name="Google Shape;173;p11">
            <a:extLst>
              <a:ext uri="{FF2B5EF4-FFF2-40B4-BE49-F238E27FC236}">
                <a16:creationId xmlns:a16="http://schemas.microsoft.com/office/drawing/2014/main" id="{EFDF19DF-5BC1-B325-75ED-35953334214A}"/>
              </a:ext>
            </a:extLst>
          </p:cNvPr>
          <p:cNvSpPr txBox="1"/>
          <p:nvPr/>
        </p:nvSpPr>
        <p:spPr>
          <a:xfrm>
            <a:off x="1091945" y="2246272"/>
            <a:ext cx="10351008" cy="3416279"/>
          </a:xfrm>
          <a:prstGeom prst="rect">
            <a:avLst/>
          </a:prstGeom>
          <a:noFill/>
          <a:ln>
            <a:noFill/>
          </a:ln>
        </p:spPr>
        <p:txBody>
          <a:bodyPr spcFirstLastPara="1" wrap="square" lIns="91425" tIns="45700" rIns="91425" bIns="45700" anchor="t" anchorCtr="0">
            <a:spAutoFit/>
          </a:bodyPr>
          <a:lstStyle/>
          <a:p>
            <a:pPr marL="285750" indent="-285750" algn="r" rtl="1">
              <a:buFont typeface="Arial" panose="020B0604020202020204" pitchFamily="34" charset="0"/>
              <a:buChar char="•"/>
            </a:pPr>
            <a:r>
              <a:rPr lang="ar-LB" sz="1800" dirty="0"/>
              <a:t>إقتراح مشروع تعديل القانون 422/2002 تقدمت به الوزارة الى لجنة المرأة والطفل النيابية</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إطلاق نظام الإحالة الداخلي الموجّه لموظفي الوزارة عند رصد حالة أطفال معرّضين للخطر وإحالتهم الى الفريق المتخصّص</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تقديم خدمة إدارة الحالة </a:t>
            </a:r>
            <a:r>
              <a:rPr lang="en-US" sz="1800" dirty="0"/>
              <a:t>Case Management</a:t>
            </a:r>
            <a:r>
              <a:rPr lang="ar-LB" sz="1800" dirty="0"/>
              <a:t> من قبل فريق عمل متخصّص مؤلف من 54 إختصاصية في العمل الاجتماعي حيث تمّت متابعة </a:t>
            </a:r>
            <a:r>
              <a:rPr lang="ar-LB" sz="1800" b="1" dirty="0"/>
              <a:t>3500</a:t>
            </a:r>
            <a:r>
              <a:rPr lang="ar-LB" sz="1800" dirty="0"/>
              <a:t> </a:t>
            </a:r>
            <a:r>
              <a:rPr lang="ar-LB" sz="1800" b="1" dirty="0"/>
              <a:t>حالة</a:t>
            </a:r>
            <a:r>
              <a:rPr lang="ar-LB" sz="1800" dirty="0"/>
              <a:t> لغاية آخر العام 2024</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العمل على نظام إحالة مشترك مع الوزارات المعنية وقوى الأمن الداخلي والأمن العام</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مراجعة الإجراءات التنفيذية الموحدة </a:t>
            </a:r>
            <a:r>
              <a:rPr lang="en-US" sz="1800" dirty="0"/>
              <a:t>SOP</a:t>
            </a:r>
            <a:r>
              <a:rPr lang="ar-LB" sz="1800" dirty="0"/>
              <a:t> لحماية الأحداث والأدوات المستخدمة وتحديثها</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العمل على  تنظيم موضوع الرعاية البديلة</a:t>
            </a:r>
          </a:p>
        </p:txBody>
      </p:sp>
      <p:sp>
        <p:nvSpPr>
          <p:cNvPr id="174" name="Google Shape;174;p11">
            <a:extLst>
              <a:ext uri="{FF2B5EF4-FFF2-40B4-BE49-F238E27FC236}">
                <a16:creationId xmlns:a16="http://schemas.microsoft.com/office/drawing/2014/main" id="{12C52CE6-9C58-7D46-A1C4-991F7F72654B}"/>
              </a:ext>
            </a:extLst>
          </p:cNvPr>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dirty="0">
                <a:solidFill>
                  <a:schemeClr val="dk1"/>
                </a:solidFill>
                <a:latin typeface="Calibri"/>
                <a:ea typeface="Calibri"/>
                <a:cs typeface="Calibri"/>
                <a:sym typeface="Calibri"/>
              </a:rPr>
              <a:t>حماية الأطفال</a:t>
            </a:r>
            <a:endParaRPr sz="2800" b="1"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05553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g33407e954fd_0_0"/>
          <p:cNvSpPr txBox="1">
            <a:spLocks noGrp="1"/>
          </p:cNvSpPr>
          <p:nvPr>
            <p:ph type="body" idx="1"/>
          </p:nvPr>
        </p:nvSpPr>
        <p:spPr>
          <a:xfrm>
            <a:off x="1047750" y="1472860"/>
            <a:ext cx="10515600" cy="5875641"/>
          </a:xfrm>
          <a:prstGeom prst="rect">
            <a:avLst/>
          </a:prstGeom>
        </p:spPr>
        <p:txBody>
          <a:bodyPr spcFirstLastPara="1" wrap="square" lIns="91425" tIns="45700" rIns="91425" bIns="45700" anchor="t" anchorCtr="0">
            <a:noAutofit/>
          </a:bodyPr>
          <a:lstStyle/>
          <a:p>
            <a:pPr marL="285750" marR="457200" lvl="0" indent="-285750" algn="r" rtl="1">
              <a:lnSpc>
                <a:spcPct val="115000"/>
              </a:lnSpc>
              <a:spcBef>
                <a:spcPts val="1200"/>
              </a:spcBef>
              <a:spcAft>
                <a:spcPts val="0"/>
              </a:spcAft>
              <a:buClr>
                <a:schemeClr val="dk1"/>
              </a:buClr>
              <a:buSzPts val="1100"/>
              <a:buFont typeface="Arial" panose="020B0604020202020204" pitchFamily="34" charset="0"/>
              <a:buChar char="•"/>
            </a:pPr>
            <a:r>
              <a:rPr lang="ar-LB" sz="1800" dirty="0">
                <a:latin typeface="Arial"/>
                <a:ea typeface="Times New Roman"/>
                <a:cs typeface="Arial"/>
                <a:sym typeface="Arial"/>
              </a:rPr>
              <a:t>ترميم وتجهيز</a:t>
            </a:r>
            <a:r>
              <a:rPr lang="ar-LB" sz="1800" dirty="0">
                <a:latin typeface="Times New Roman"/>
                <a:ea typeface="Times New Roman"/>
                <a:cs typeface="Times New Roman"/>
                <a:sym typeface="Times New Roman"/>
              </a:rPr>
              <a:t> </a:t>
            </a:r>
            <a:r>
              <a:rPr lang="ar-LB" sz="1800" dirty="0">
                <a:latin typeface="Arial"/>
                <a:ea typeface="Arial"/>
                <a:cs typeface="Arial"/>
                <a:sym typeface="Arial"/>
              </a:rPr>
              <a:t>8 مراكز لبرنامج تأمين حقوق المعوقين موزعة على مختلف المحافظات بالطاقة الشمسية والكمبيوترات</a:t>
            </a:r>
            <a:endParaRPr sz="1800" dirty="0">
              <a:latin typeface="Arial"/>
              <a:ea typeface="Arial"/>
              <a:cs typeface="Arial"/>
              <a:sym typeface="Arial"/>
            </a:endParaRPr>
          </a:p>
          <a:p>
            <a:pPr marL="285750" marR="457200" lvl="0" indent="-285750" algn="r" rtl="1">
              <a:lnSpc>
                <a:spcPct val="115000"/>
              </a:lnSpc>
              <a:spcBef>
                <a:spcPts val="800"/>
              </a:spcBef>
              <a:spcAft>
                <a:spcPts val="0"/>
              </a:spcAft>
              <a:buClr>
                <a:schemeClr val="dk1"/>
              </a:buClr>
              <a:buSzPts val="1100"/>
              <a:buFont typeface="Arial" panose="020B0604020202020204" pitchFamily="34" charset="0"/>
              <a:buChar char="•"/>
            </a:pPr>
            <a:r>
              <a:rPr lang="ar-LB" sz="1800" dirty="0">
                <a:latin typeface="+mn-lt"/>
                <a:ea typeface="Arial"/>
                <a:cs typeface="Arial"/>
                <a:sym typeface="Arial"/>
              </a:rPr>
              <a:t>استقبال الأشخاص المعوقين وذويهم لتشخيص الإعاقة (وفق التصنيفات المعتمدة)، وإصدار بطاقات جديدة او تجديد البطاقات: معدّل البطاقات الجديدة سنوياً يقارب 1900 بطاقة، وتجديد ما يقارب 9500 بطاقة وحوالي 100 ملف إعاقة تعليمية</a:t>
            </a:r>
            <a:endParaRPr sz="1800" dirty="0">
              <a:latin typeface="+mn-lt"/>
              <a:ea typeface="Arial"/>
              <a:cs typeface="Arial"/>
              <a:sym typeface="Arial"/>
            </a:endParaRPr>
          </a:p>
          <a:p>
            <a:pPr marL="285750" marR="457200" lvl="0" indent="-285750" algn="r" rtl="1">
              <a:lnSpc>
                <a:spcPct val="115000"/>
              </a:lnSpc>
              <a:spcBef>
                <a:spcPts val="800"/>
              </a:spcBef>
              <a:spcAft>
                <a:spcPts val="0"/>
              </a:spcAft>
              <a:buClr>
                <a:schemeClr val="dk1"/>
              </a:buClr>
              <a:buSzPts val="1100"/>
              <a:buFont typeface="Arial" panose="020B0604020202020204" pitchFamily="34" charset="0"/>
              <a:buChar char="•"/>
            </a:pPr>
            <a:r>
              <a:rPr lang="ar-LB" sz="1800" dirty="0">
                <a:latin typeface="Arial"/>
                <a:ea typeface="Arial"/>
                <a:cs typeface="Arial"/>
                <a:sym typeface="Arial"/>
              </a:rPr>
              <a:t>إصدار طلبات رعاية الأشخاص ذوي الإعاقة للاستفادة من خدمة الرعاية الاجتماعية في مؤسسات متخصصة: حوالي 800 طلب رعاية سنوياً</a:t>
            </a:r>
            <a:endParaRPr sz="1800" dirty="0">
              <a:latin typeface="Arial"/>
              <a:ea typeface="Arial"/>
              <a:cs typeface="Arial"/>
              <a:sym typeface="Arial"/>
            </a:endParaRPr>
          </a:p>
          <a:p>
            <a:pPr marL="285750" marR="457200" lvl="0" indent="-285750" algn="r" rtl="1">
              <a:lnSpc>
                <a:spcPct val="115000"/>
              </a:lnSpc>
              <a:spcBef>
                <a:spcPts val="800"/>
              </a:spcBef>
              <a:spcAft>
                <a:spcPts val="0"/>
              </a:spcAft>
              <a:buClr>
                <a:schemeClr val="dk1"/>
              </a:buClr>
              <a:buSzPts val="1100"/>
              <a:buFont typeface="Arial" panose="020B0604020202020204" pitchFamily="34" charset="0"/>
              <a:buChar char="•"/>
            </a:pPr>
            <a:r>
              <a:rPr lang="ar-LB" sz="1800" dirty="0">
                <a:latin typeface="Times New Roman"/>
                <a:ea typeface="Times New Roman"/>
                <a:cs typeface="Times New Roman"/>
                <a:sym typeface="Times New Roman"/>
              </a:rPr>
              <a:t>إصدار حوالي </a:t>
            </a:r>
            <a:r>
              <a:rPr lang="ar-LB" sz="1800" dirty="0">
                <a:latin typeface="Arial"/>
                <a:ea typeface="Arial"/>
                <a:cs typeface="Arial"/>
                <a:sym typeface="Arial"/>
              </a:rPr>
              <a:t>10000 افادة او طلب اعفاء سنوياً (إعفاء من الرسوم الجمركية، رسوم التسجيل، إعفاء من الرسم الضريبي على الأملاك المبنية وإعفاء من الرسوم البلدية)</a:t>
            </a:r>
            <a:endParaRPr sz="1800" dirty="0">
              <a:latin typeface="Arial"/>
              <a:ea typeface="Arial"/>
              <a:cs typeface="Arial"/>
              <a:sym typeface="Arial"/>
            </a:endParaRPr>
          </a:p>
          <a:p>
            <a:pPr marL="0" lvl="0" indent="0" algn="r" rtl="0">
              <a:lnSpc>
                <a:spcPct val="115000"/>
              </a:lnSpc>
              <a:spcBef>
                <a:spcPts val="1200"/>
              </a:spcBef>
              <a:spcAft>
                <a:spcPts val="0"/>
              </a:spcAft>
              <a:buClr>
                <a:schemeClr val="dk1"/>
              </a:buClr>
              <a:buSzPts val="1100"/>
              <a:buFont typeface="Arial"/>
              <a:buNone/>
            </a:pPr>
            <a:r>
              <a:rPr lang="ar-LB" sz="1800" b="1" u="sng" dirty="0">
                <a:latin typeface="Arial"/>
                <a:ea typeface="Arial"/>
                <a:cs typeface="Arial"/>
                <a:sym typeface="Arial"/>
              </a:rPr>
              <a:t>الخطوات المتوقعة خلال العام 2025</a:t>
            </a:r>
            <a:endParaRPr sz="1800" b="1" u="sng" dirty="0">
              <a:latin typeface="Arial"/>
              <a:ea typeface="Arial"/>
              <a:cs typeface="Arial"/>
              <a:sym typeface="Arial"/>
            </a:endParaRPr>
          </a:p>
          <a:p>
            <a:pPr marL="285750" marR="457200" indent="-285750" algn="r" rtl="1">
              <a:lnSpc>
                <a:spcPct val="115000"/>
              </a:lnSpc>
              <a:spcBef>
                <a:spcPts val="1200"/>
              </a:spcBef>
              <a:buSzPts val="1100"/>
            </a:pPr>
            <a:r>
              <a:rPr lang="ar-LB" sz="1800" dirty="0">
                <a:latin typeface="Arial"/>
                <a:ea typeface="Arial"/>
                <a:cs typeface="Arial"/>
                <a:sym typeface="Arial"/>
              </a:rPr>
              <a:t>العمل على تجديد بطاقات الأشخاص ذوي الإعاقة غير الصالحة خلال الأشهر ال 6 الأولى من العام 2025 وتعديل ملفاتهم والمعلومات المتعلقة بالاستفادة من منحة البدل النقدي</a:t>
            </a:r>
            <a:endParaRPr sz="1800" dirty="0">
              <a:latin typeface="Arial"/>
              <a:ea typeface="Arial"/>
              <a:cs typeface="Arial"/>
              <a:sym typeface="Arial"/>
            </a:endParaRPr>
          </a:p>
          <a:p>
            <a:pPr marL="285750" marR="457200" indent="-285750" algn="r" rtl="1">
              <a:lnSpc>
                <a:spcPct val="115000"/>
              </a:lnSpc>
              <a:spcBef>
                <a:spcPts val="800"/>
              </a:spcBef>
              <a:buSzPts val="1100"/>
            </a:pPr>
            <a:r>
              <a:rPr lang="ar-LB" sz="1800" dirty="0">
                <a:latin typeface="Times New Roman"/>
                <a:ea typeface="Times New Roman"/>
                <a:cs typeface="Times New Roman"/>
                <a:sym typeface="Times New Roman"/>
              </a:rPr>
              <a:t>إقرار استحداث</a:t>
            </a:r>
            <a:r>
              <a:rPr lang="ar-LB" sz="1800" dirty="0">
                <a:latin typeface="Arial"/>
                <a:ea typeface="Arial"/>
                <a:cs typeface="Arial"/>
                <a:sym typeface="Arial"/>
              </a:rPr>
              <a:t> 8 مراكز جديدة تابعة للبرنامج لتسهيل عملية وصول الأشخاص ذوي الإعاقة الى الخدمات المتوفرة (جبّ جنين - جبيل الضنيّة – القبيات - بنت جبيل – مرجعيون – الهرمل – جزّين)</a:t>
            </a:r>
            <a:endParaRPr sz="1800" dirty="0">
              <a:latin typeface="Arial"/>
              <a:ea typeface="Arial"/>
              <a:cs typeface="Arial"/>
              <a:sym typeface="Arial"/>
            </a:endParaRPr>
          </a:p>
          <a:p>
            <a:pPr marL="285750" marR="457200" indent="-285750" algn="r" rtl="1">
              <a:lnSpc>
                <a:spcPct val="115000"/>
              </a:lnSpc>
              <a:spcBef>
                <a:spcPts val="800"/>
              </a:spcBef>
              <a:spcAft>
                <a:spcPts val="800"/>
              </a:spcAft>
              <a:buSzPts val="1100"/>
            </a:pPr>
            <a:r>
              <a:rPr lang="ar-LB" sz="1800" dirty="0">
                <a:latin typeface="Arial"/>
                <a:ea typeface="Arial"/>
                <a:cs typeface="Arial"/>
                <a:sym typeface="Arial"/>
              </a:rPr>
              <a:t>تيويم وتطوير البرنامج الممكنن المعتمد في البرنامج والذي لم يتم تطويره منذ العام 2000 وإدخال خدمة البدل النقدي للتمكن من استكمال آليات عملية الدفع والمتابعة بشكل ممكنن ومتطور</a:t>
            </a:r>
            <a:endParaRPr sz="1800" dirty="0">
              <a:latin typeface="Arial"/>
              <a:ea typeface="Arial"/>
              <a:cs typeface="Arial"/>
              <a:sym typeface="Arial"/>
            </a:endParaRPr>
          </a:p>
        </p:txBody>
      </p:sp>
      <p:sp>
        <p:nvSpPr>
          <p:cNvPr id="181" name="Google Shape;181;g33407e954fd_0_0"/>
          <p:cNvSpPr txBox="1">
            <a:spLocks noGrp="1"/>
          </p:cNvSpPr>
          <p:nvPr>
            <p:ph type="sldNum" idx="12"/>
          </p:nvPr>
        </p:nvSpPr>
        <p:spPr>
          <a:xfrm>
            <a:off x="8610600" y="6949316"/>
            <a:ext cx="2743200" cy="3993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ar-LB"/>
              <a:t>17</a:t>
            </a:fld>
            <a:endParaRPr dirty="0"/>
          </a:p>
        </p:txBody>
      </p:sp>
      <p:sp>
        <p:nvSpPr>
          <p:cNvPr id="182" name="Google Shape;182;g33407e954fd_0_0"/>
          <p:cNvSpPr/>
          <p:nvPr/>
        </p:nvSpPr>
        <p:spPr>
          <a:xfrm>
            <a:off x="0" y="149261"/>
            <a:ext cx="12192000" cy="1323600"/>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dirty="0">
                <a:solidFill>
                  <a:schemeClr val="dk1"/>
                </a:solidFill>
                <a:latin typeface="Calibri"/>
                <a:ea typeface="Calibri"/>
                <a:cs typeface="Calibri"/>
                <a:sym typeface="Calibri"/>
              </a:rPr>
              <a:t>البرنامج الوطني لتأمين حقوق المعوّقين</a:t>
            </a:r>
            <a:endParaRPr sz="2800" b="1" i="0" u="none" strike="noStrike" cap="none" dirty="0">
              <a:solidFill>
                <a:schemeClr val="dk1"/>
              </a:solidFill>
              <a:latin typeface="Calibri"/>
              <a:ea typeface="Calibri"/>
              <a:cs typeface="Calibri"/>
              <a:sym typeface="Calibri"/>
            </a:endParaRPr>
          </a:p>
        </p:txBody>
      </p:sp>
      <p:sp>
        <p:nvSpPr>
          <p:cNvPr id="2" name="Footer Placeholder 1">
            <a:extLst>
              <a:ext uri="{FF2B5EF4-FFF2-40B4-BE49-F238E27FC236}">
                <a16:creationId xmlns:a16="http://schemas.microsoft.com/office/drawing/2014/main" id="{09BB696C-390B-57D5-FD38-F9591039F2A2}"/>
              </a:ext>
            </a:extLst>
          </p:cNvPr>
          <p:cNvSpPr>
            <a:spLocks noGrp="1"/>
          </p:cNvSpPr>
          <p:nvPr>
            <p:ph type="ftr" idx="11"/>
          </p:nvPr>
        </p:nvSpPr>
        <p:spPr/>
        <p:txBody>
          <a:bodyPr/>
          <a:lstStyle/>
          <a:p>
            <a:r>
              <a:rPr lang="ar-SA"/>
              <a:t>وزارة الشؤون الإجتماعية - شباط 2025</a:t>
            </a:r>
            <a:endParaRPr lang="en-A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a:extLst>
            <a:ext uri="{FF2B5EF4-FFF2-40B4-BE49-F238E27FC236}">
              <a16:creationId xmlns:a16="http://schemas.microsoft.com/office/drawing/2014/main" id="{A296CCF0-4CAB-E89B-FD95-96B9CA910694}"/>
            </a:ext>
          </a:extLst>
        </p:cNvPr>
        <p:cNvGrpSpPr/>
        <p:nvPr/>
      </p:nvGrpSpPr>
      <p:grpSpPr>
        <a:xfrm>
          <a:off x="0" y="0"/>
          <a:ext cx="0" cy="0"/>
          <a:chOff x="0" y="0"/>
          <a:chExt cx="0" cy="0"/>
        </a:xfrm>
      </p:grpSpPr>
      <p:sp>
        <p:nvSpPr>
          <p:cNvPr id="171" name="Google Shape;171;p11">
            <a:extLst>
              <a:ext uri="{FF2B5EF4-FFF2-40B4-BE49-F238E27FC236}">
                <a16:creationId xmlns:a16="http://schemas.microsoft.com/office/drawing/2014/main" id="{596B6077-7D1D-DF51-DB87-FD6749F7AC6C}"/>
              </a:ext>
            </a:extLst>
          </p:cNvPr>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72" name="Google Shape;172;p11">
            <a:extLst>
              <a:ext uri="{FF2B5EF4-FFF2-40B4-BE49-F238E27FC236}">
                <a16:creationId xmlns:a16="http://schemas.microsoft.com/office/drawing/2014/main" id="{D3024CB2-6173-3052-217C-20E330434EBB}"/>
              </a:ext>
            </a:extLst>
          </p:cNvPr>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18</a:t>
            </a:fld>
            <a:endParaRPr dirty="0"/>
          </a:p>
        </p:txBody>
      </p:sp>
      <p:sp>
        <p:nvSpPr>
          <p:cNvPr id="173" name="Google Shape;173;p11">
            <a:extLst>
              <a:ext uri="{FF2B5EF4-FFF2-40B4-BE49-F238E27FC236}">
                <a16:creationId xmlns:a16="http://schemas.microsoft.com/office/drawing/2014/main" id="{C49021E9-EA2B-5451-4437-5BBD2A988BC9}"/>
              </a:ext>
            </a:extLst>
          </p:cNvPr>
          <p:cNvSpPr txBox="1"/>
          <p:nvPr/>
        </p:nvSpPr>
        <p:spPr>
          <a:xfrm>
            <a:off x="1085850" y="2017672"/>
            <a:ext cx="10351008" cy="4247276"/>
          </a:xfrm>
          <a:prstGeom prst="rect">
            <a:avLst/>
          </a:prstGeom>
          <a:noFill/>
          <a:ln>
            <a:noFill/>
          </a:ln>
        </p:spPr>
        <p:txBody>
          <a:bodyPr spcFirstLastPara="1" wrap="square" lIns="91425" tIns="45700" rIns="91425" bIns="45700" anchor="t" anchorCtr="0">
            <a:spAutoFit/>
          </a:bodyPr>
          <a:lstStyle/>
          <a:p>
            <a:pPr marL="285750" marR="0" lvl="0" indent="-285750" algn="r" rtl="1">
              <a:spcBef>
                <a:spcPts val="0"/>
              </a:spcBef>
              <a:spcAft>
                <a:spcPts val="0"/>
              </a:spcAft>
              <a:buFont typeface="Arial" panose="020B0604020202020204" pitchFamily="34" charset="0"/>
              <a:buChar char="•"/>
            </a:pPr>
            <a:r>
              <a:rPr lang="ar-LB" sz="1800" dirty="0">
                <a:solidFill>
                  <a:schemeClr val="dk1"/>
                </a:solidFill>
                <a:latin typeface="Calibri"/>
                <a:ea typeface="Calibri"/>
                <a:cs typeface="+mn-cs"/>
                <a:sym typeface="Calibri"/>
              </a:rPr>
              <a:t>تقوم المؤسسة العامة للإسكان بتمليك عقارات المصلحة الوطنية للتعميرالمستملكة من قبل الدولة اللبنانية بعد زلزال سنة 1956.</a:t>
            </a:r>
          </a:p>
          <a:p>
            <a:pPr marR="0" lvl="0" algn="r" rtl="1">
              <a:spcBef>
                <a:spcPts val="0"/>
              </a:spcBef>
              <a:spcAft>
                <a:spcPts val="0"/>
              </a:spcAft>
            </a:pPr>
            <a:r>
              <a:rPr lang="ar-LB" sz="1800" dirty="0">
                <a:solidFill>
                  <a:schemeClr val="dk1"/>
                </a:solidFill>
                <a:latin typeface="Calibri"/>
                <a:ea typeface="Calibri"/>
                <a:cs typeface="+mn-cs"/>
                <a:sym typeface="Calibri"/>
              </a:rPr>
              <a:t>بعد انجاز أعمال الضمّ والفرز لمناطق التعمير في مدينة صيدا ومناطق الدكرمان والمية ومية، تمّ إنجاز سندات التمليك لحوالي 3000 وحدة سكنية وتم تسليم حوالي 250 سند لأصحاب الحقوق في مدينة صيدا وتحضير حوالي 700 ملف تمهيداً لإصدار سندات الملكية وتوزيعها على أصحاب الحقوق في مختلف مناطق التعمير في مدينة صيدا</a:t>
            </a:r>
          </a:p>
          <a:p>
            <a:pPr marL="285750" marR="0" lvl="0" indent="-285750" algn="r" rtl="1">
              <a:spcBef>
                <a:spcPts val="0"/>
              </a:spcBef>
              <a:spcAft>
                <a:spcPts val="0"/>
              </a:spcAft>
              <a:buFont typeface="Arial" panose="020B0604020202020204" pitchFamily="34" charset="0"/>
              <a:buChar char="•"/>
            </a:pPr>
            <a:endParaRPr lang="ar-LB" sz="1800" dirty="0">
              <a:solidFill>
                <a:schemeClr val="dk1"/>
              </a:solidFill>
              <a:latin typeface="Calibri"/>
              <a:ea typeface="Calibri"/>
              <a:cs typeface="+mn-cs"/>
              <a:sym typeface="Calibri"/>
            </a:endParaRPr>
          </a:p>
          <a:p>
            <a:pPr marL="285750" marR="0" lvl="0" indent="-285750" algn="r" rtl="1">
              <a:spcBef>
                <a:spcPts val="0"/>
              </a:spcBef>
              <a:spcAft>
                <a:spcPts val="0"/>
              </a:spcAft>
              <a:buFont typeface="Arial" panose="020B0604020202020204" pitchFamily="34" charset="0"/>
              <a:buChar char="•"/>
            </a:pPr>
            <a:r>
              <a:rPr lang="ar-LB" sz="1800" dirty="0">
                <a:solidFill>
                  <a:schemeClr val="dk1"/>
                </a:solidFill>
                <a:latin typeface="Calibri"/>
                <a:ea typeface="Calibri"/>
                <a:cs typeface="+mn-cs"/>
                <a:sym typeface="Calibri"/>
              </a:rPr>
              <a:t>التعاون مع المؤسسات المحلية لتجهيز حديقة عامة في صيدا </a:t>
            </a:r>
          </a:p>
          <a:p>
            <a:pPr marL="285750" marR="0" lvl="0" indent="-285750" algn="r" rtl="1">
              <a:spcBef>
                <a:spcPts val="0"/>
              </a:spcBef>
              <a:spcAft>
                <a:spcPts val="0"/>
              </a:spcAft>
              <a:buFont typeface="Arial" panose="020B0604020202020204" pitchFamily="34" charset="0"/>
              <a:buChar char="•"/>
            </a:pPr>
            <a:endParaRPr lang="ar-LB" sz="1800" dirty="0">
              <a:solidFill>
                <a:schemeClr val="dk1"/>
              </a:solidFill>
              <a:latin typeface="Calibri"/>
              <a:ea typeface="Calibri"/>
              <a:cs typeface="+mn-cs"/>
              <a:sym typeface="Calibri"/>
            </a:endParaRPr>
          </a:p>
          <a:p>
            <a:pPr marL="285750" marR="0" lvl="0" indent="-285750" algn="r" rtl="1">
              <a:spcBef>
                <a:spcPts val="0"/>
              </a:spcBef>
              <a:spcAft>
                <a:spcPts val="0"/>
              </a:spcAft>
              <a:buFont typeface="Arial" panose="020B0604020202020204" pitchFamily="34" charset="0"/>
              <a:buChar char="•"/>
            </a:pPr>
            <a:r>
              <a:rPr lang="ar-LB" sz="1800" dirty="0">
                <a:solidFill>
                  <a:schemeClr val="dk1"/>
                </a:solidFill>
                <a:latin typeface="Calibri"/>
                <a:ea typeface="Calibri"/>
                <a:cs typeface="+mn-cs"/>
                <a:sym typeface="Calibri"/>
              </a:rPr>
              <a:t>مصادقة الموازنات ونقل الاعتمادات</a:t>
            </a:r>
          </a:p>
          <a:p>
            <a:pPr marL="285750" marR="0" lvl="0" indent="-285750" algn="r" rtl="1">
              <a:spcBef>
                <a:spcPts val="0"/>
              </a:spcBef>
              <a:spcAft>
                <a:spcPts val="0"/>
              </a:spcAft>
              <a:buFont typeface="Arial" panose="020B0604020202020204" pitchFamily="34" charset="0"/>
              <a:buChar char="•"/>
            </a:pPr>
            <a:endParaRPr lang="ar-LB" sz="1800" dirty="0">
              <a:solidFill>
                <a:schemeClr val="dk1"/>
              </a:solidFill>
              <a:latin typeface="Calibri"/>
              <a:ea typeface="Calibri"/>
              <a:cs typeface="+mn-cs"/>
              <a:sym typeface="Calibri"/>
            </a:endParaRPr>
          </a:p>
          <a:p>
            <a:pPr marL="285750" marR="0" lvl="0" indent="-285750" algn="r" rtl="1">
              <a:spcBef>
                <a:spcPts val="0"/>
              </a:spcBef>
              <a:spcAft>
                <a:spcPts val="0"/>
              </a:spcAft>
              <a:buFont typeface="Arial" panose="020B0604020202020204" pitchFamily="34" charset="0"/>
              <a:buChar char="•"/>
            </a:pPr>
            <a:r>
              <a:rPr lang="ar-LB" sz="1800" dirty="0">
                <a:solidFill>
                  <a:schemeClr val="dk1"/>
                </a:solidFill>
                <a:latin typeface="Calibri"/>
                <a:ea typeface="Calibri"/>
                <a:cs typeface="+mn-cs"/>
                <a:sym typeface="Calibri"/>
              </a:rPr>
              <a:t>تركيب طاقة شمسية لمبنى المؤسسة</a:t>
            </a:r>
          </a:p>
          <a:p>
            <a:pPr marL="285750" marR="0" lvl="0" indent="-285750" algn="r" rtl="1">
              <a:spcBef>
                <a:spcPts val="0"/>
              </a:spcBef>
              <a:spcAft>
                <a:spcPts val="0"/>
              </a:spcAft>
              <a:buFont typeface="Arial" panose="020B0604020202020204" pitchFamily="34" charset="0"/>
              <a:buChar char="•"/>
            </a:pPr>
            <a:endParaRPr lang="ar-LB" sz="1800" dirty="0">
              <a:solidFill>
                <a:schemeClr val="dk1"/>
              </a:solidFill>
              <a:latin typeface="Calibri"/>
              <a:ea typeface="Calibri"/>
              <a:cs typeface="+mn-cs"/>
              <a:sym typeface="Calibri"/>
            </a:endParaRPr>
          </a:p>
          <a:p>
            <a:pPr marL="285750" marR="0" lvl="0" indent="-285750" algn="r" rtl="1">
              <a:spcBef>
                <a:spcPts val="0"/>
              </a:spcBef>
              <a:spcAft>
                <a:spcPts val="0"/>
              </a:spcAft>
              <a:buFont typeface="Arial" panose="020B0604020202020204" pitchFamily="34" charset="0"/>
              <a:buChar char="•"/>
            </a:pPr>
            <a:r>
              <a:rPr lang="ar-LB" sz="1800" dirty="0">
                <a:solidFill>
                  <a:schemeClr val="dk1"/>
                </a:solidFill>
                <a:latin typeface="Calibri"/>
                <a:ea typeface="Calibri"/>
                <a:cs typeface="+mn-cs"/>
                <a:sym typeface="Calibri"/>
              </a:rPr>
              <a:t>إطلاق منصة للتسديد المسبق</a:t>
            </a:r>
          </a:p>
          <a:p>
            <a:pPr marL="285750" marR="0" lvl="0" indent="-285750" algn="r" rtl="1">
              <a:spcBef>
                <a:spcPts val="0"/>
              </a:spcBef>
              <a:spcAft>
                <a:spcPts val="0"/>
              </a:spcAft>
              <a:buFont typeface="Arial" panose="020B0604020202020204" pitchFamily="34" charset="0"/>
              <a:buChar char="•"/>
            </a:pPr>
            <a:endParaRPr lang="ar-LB" sz="1800" dirty="0">
              <a:solidFill>
                <a:schemeClr val="dk1"/>
              </a:solidFill>
              <a:latin typeface="Calibri"/>
              <a:ea typeface="Calibri"/>
              <a:cs typeface="+mn-cs"/>
              <a:sym typeface="Calibri"/>
            </a:endParaRPr>
          </a:p>
          <a:p>
            <a:pPr marL="285750" marR="0" lvl="0" indent="-285750" algn="r" rtl="1">
              <a:spcBef>
                <a:spcPts val="0"/>
              </a:spcBef>
              <a:spcAft>
                <a:spcPts val="0"/>
              </a:spcAft>
              <a:buFont typeface="Arial" panose="020B0604020202020204" pitchFamily="34" charset="0"/>
              <a:buChar char="•"/>
            </a:pPr>
            <a:r>
              <a:rPr lang="ar-LB" sz="1800" dirty="0">
                <a:solidFill>
                  <a:schemeClr val="dk1"/>
                </a:solidFill>
                <a:latin typeface="Calibri"/>
                <a:ea typeface="Calibri"/>
                <a:cs typeface="+mn-cs"/>
                <a:sym typeface="Calibri"/>
              </a:rPr>
              <a:t>المتابعة مع مصرف الإسكان: إصدار مرسوم زيادة رأسمال المصرف وتحديد الفائدة على القروض الجديدة</a:t>
            </a:r>
          </a:p>
          <a:p>
            <a:pPr marR="0" lvl="0" algn="r" rtl="1">
              <a:spcBef>
                <a:spcPts val="0"/>
              </a:spcBef>
              <a:spcAft>
                <a:spcPts val="0"/>
              </a:spcAft>
            </a:pPr>
            <a:r>
              <a:rPr lang="ar-SA" sz="1800" i="0" u="none" strike="noStrike" cap="none" dirty="0">
                <a:solidFill>
                  <a:schemeClr val="dk1"/>
                </a:solidFill>
                <a:latin typeface="Calibri"/>
                <a:ea typeface="Calibri"/>
                <a:cs typeface="Calibri"/>
                <a:sym typeface="Calibri"/>
              </a:rPr>
              <a:t> </a:t>
            </a:r>
            <a:endParaRPr sz="1800" i="0" u="none" strike="noStrike" cap="none" dirty="0">
              <a:solidFill>
                <a:schemeClr val="dk1"/>
              </a:solidFill>
              <a:latin typeface="Calibri"/>
              <a:ea typeface="Calibri"/>
              <a:cs typeface="Calibri"/>
              <a:sym typeface="Calibri"/>
            </a:endParaRPr>
          </a:p>
        </p:txBody>
      </p:sp>
      <p:sp>
        <p:nvSpPr>
          <p:cNvPr id="174" name="Google Shape;174;p11">
            <a:extLst>
              <a:ext uri="{FF2B5EF4-FFF2-40B4-BE49-F238E27FC236}">
                <a16:creationId xmlns:a16="http://schemas.microsoft.com/office/drawing/2014/main" id="{CB3044DF-C445-0CEE-5977-8D8AAF7EADB3}"/>
              </a:ext>
            </a:extLst>
          </p:cNvPr>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dirty="0">
                <a:solidFill>
                  <a:schemeClr val="dk1"/>
                </a:solidFill>
                <a:latin typeface="Calibri"/>
                <a:ea typeface="Calibri"/>
                <a:cs typeface="Calibri"/>
                <a:sym typeface="Calibri"/>
              </a:rPr>
              <a:t>المؤسّسة العامة للإسكان</a:t>
            </a:r>
            <a:endParaRPr sz="2800" b="1"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06057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a:extLst>
            <a:ext uri="{FF2B5EF4-FFF2-40B4-BE49-F238E27FC236}">
              <a16:creationId xmlns:a16="http://schemas.microsoft.com/office/drawing/2014/main" id="{93D4EB4F-D2BF-31A9-8492-8CD03318BBA8}"/>
            </a:ext>
          </a:extLst>
        </p:cNvPr>
        <p:cNvGrpSpPr/>
        <p:nvPr/>
      </p:nvGrpSpPr>
      <p:grpSpPr>
        <a:xfrm>
          <a:off x="0" y="0"/>
          <a:ext cx="0" cy="0"/>
          <a:chOff x="0" y="0"/>
          <a:chExt cx="0" cy="0"/>
        </a:xfrm>
      </p:grpSpPr>
      <p:sp>
        <p:nvSpPr>
          <p:cNvPr id="171" name="Google Shape;171;p11">
            <a:extLst>
              <a:ext uri="{FF2B5EF4-FFF2-40B4-BE49-F238E27FC236}">
                <a16:creationId xmlns:a16="http://schemas.microsoft.com/office/drawing/2014/main" id="{18138A9E-8B4E-CBF7-2CCF-63567D8128E9}"/>
              </a:ext>
            </a:extLst>
          </p:cNvPr>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72" name="Google Shape;172;p11">
            <a:extLst>
              <a:ext uri="{FF2B5EF4-FFF2-40B4-BE49-F238E27FC236}">
                <a16:creationId xmlns:a16="http://schemas.microsoft.com/office/drawing/2014/main" id="{0A7F76E2-B8D7-7859-1C9D-6F16C04F8149}"/>
              </a:ext>
            </a:extLst>
          </p:cNvPr>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19</a:t>
            </a:fld>
            <a:endParaRPr dirty="0"/>
          </a:p>
        </p:txBody>
      </p:sp>
      <p:sp>
        <p:nvSpPr>
          <p:cNvPr id="173" name="Google Shape;173;p11">
            <a:extLst>
              <a:ext uri="{FF2B5EF4-FFF2-40B4-BE49-F238E27FC236}">
                <a16:creationId xmlns:a16="http://schemas.microsoft.com/office/drawing/2014/main" id="{5843B7CE-E0B0-8B66-1F37-B545399876E9}"/>
              </a:ext>
            </a:extLst>
          </p:cNvPr>
          <p:cNvSpPr txBox="1"/>
          <p:nvPr/>
        </p:nvSpPr>
        <p:spPr>
          <a:xfrm>
            <a:off x="1104900" y="2351047"/>
            <a:ext cx="10351008" cy="2364068"/>
          </a:xfrm>
          <a:prstGeom prst="rect">
            <a:avLst/>
          </a:prstGeom>
          <a:noFill/>
          <a:ln>
            <a:noFill/>
          </a:ln>
        </p:spPr>
        <p:txBody>
          <a:bodyPr spcFirstLastPara="1" wrap="square" lIns="91425" tIns="45700" rIns="91425" bIns="45700" anchor="t" anchorCtr="0">
            <a:spAutoFit/>
          </a:bodyPr>
          <a:lstStyle/>
          <a:p>
            <a:pPr marL="342900" marR="0" lvl="0" indent="-342900" algn="r" rtl="1">
              <a:lnSpc>
                <a:spcPct val="107000"/>
              </a:lnSpc>
              <a:spcAft>
                <a:spcPts val="800"/>
              </a:spcAft>
              <a:buFont typeface="Arial" panose="020B0604020202020204" pitchFamily="34" charset="0"/>
              <a:buChar char="•"/>
            </a:pPr>
            <a:r>
              <a:rPr lang="ar-LB" sz="1800" kern="100" dirty="0">
                <a:effectLst/>
                <a:latin typeface="Calibri" panose="020F0502020204030204" pitchFamily="34" charset="0"/>
                <a:ea typeface="Calibri" panose="020F0502020204030204" pitchFamily="34" charset="0"/>
                <a:cs typeface="Arial" panose="020B0604020202020204" pitchFamily="34" charset="0"/>
              </a:rPr>
              <a:t>تنظيم الحملة الوطنية للتوعية على مخاطر الانترنت لحماية الأطفال مع الشركاء من وزارات وجمعيات أهلية معنية بالموضوع</a:t>
            </a:r>
          </a:p>
          <a:p>
            <a:pPr marL="285750" marR="0" lvl="0" indent="-285750" algn="r" rtl="1">
              <a:lnSpc>
                <a:spcPct val="107000"/>
              </a:lnSpc>
              <a:spcAft>
                <a:spcPts val="800"/>
              </a:spcAft>
              <a:buFont typeface="Arial" panose="020B0604020202020204" pitchFamily="34" charset="0"/>
              <a:buChar char="•"/>
            </a:pPr>
            <a:endParaRPr lang="en-AE"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Aft>
                <a:spcPts val="800"/>
              </a:spcAft>
              <a:buFont typeface="Arial" panose="020B0604020202020204" pitchFamily="34" charset="0"/>
              <a:buChar char="•"/>
            </a:pPr>
            <a:r>
              <a:rPr lang="ar-LB" sz="1800" kern="100" dirty="0">
                <a:effectLst/>
                <a:latin typeface="Calibri" panose="020F0502020204030204" pitchFamily="34" charset="0"/>
                <a:ea typeface="Calibri" panose="020F0502020204030204" pitchFamily="34" charset="0"/>
                <a:cs typeface="Arial" panose="020B0604020202020204" pitchFamily="34" charset="0"/>
              </a:rPr>
              <a:t>الوصول بالاستراتيجية الوطنية للطفولة المبكرة الى مرحلة اللمسات الأخيرة وهي التصديق عليها من قبل الوزارات المعنية قبل إطلاقها</a:t>
            </a:r>
          </a:p>
          <a:p>
            <a:pPr marL="285750" marR="0" lvl="0" indent="-285750" algn="r" rtl="1">
              <a:lnSpc>
                <a:spcPct val="107000"/>
              </a:lnSpc>
              <a:spcAft>
                <a:spcPts val="800"/>
              </a:spcAft>
              <a:buFont typeface="Arial" panose="020B0604020202020204" pitchFamily="34" charset="0"/>
              <a:buChar char="•"/>
            </a:pPr>
            <a:endParaRPr lang="en-AE"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Aft>
                <a:spcPts val="800"/>
              </a:spcAft>
              <a:buFont typeface="Arial" panose="020B0604020202020204" pitchFamily="34" charset="0"/>
              <a:buChar char="•"/>
            </a:pPr>
            <a:r>
              <a:rPr lang="ar-LB" sz="1800" kern="100" dirty="0">
                <a:effectLst/>
                <a:latin typeface="Calibri" panose="020F0502020204030204" pitchFamily="34" charset="0"/>
                <a:ea typeface="Calibri" panose="020F0502020204030204" pitchFamily="34" charset="0"/>
                <a:cs typeface="Arial" panose="020B0604020202020204" pitchFamily="34" charset="0"/>
              </a:rPr>
              <a:t>تمثيل لبنان في برلمان الطفل العربي عبر أربعة أطفال في دولة الامارات العربية المتحدة- الشارقة</a:t>
            </a:r>
            <a:endParaRPr lang="en-AE" sz="1800" kern="100" dirty="0">
              <a:effectLst/>
              <a:latin typeface="Calibri" panose="020F0502020204030204" pitchFamily="34" charset="0"/>
              <a:ea typeface="Calibri" panose="020F0502020204030204" pitchFamily="34" charset="0"/>
              <a:cs typeface="Arial" panose="020B0604020202020204" pitchFamily="34" charset="0"/>
            </a:endParaRPr>
          </a:p>
          <a:p>
            <a:pPr marR="0" lvl="0" algn="r" rtl="1">
              <a:spcBef>
                <a:spcPts val="0"/>
              </a:spcBef>
              <a:spcAft>
                <a:spcPts val="0"/>
              </a:spcAft>
            </a:pPr>
            <a:r>
              <a:rPr lang="ar-SA" sz="1800" i="0" u="none" strike="noStrike" cap="none" dirty="0">
                <a:solidFill>
                  <a:schemeClr val="dk1"/>
                </a:solidFill>
                <a:latin typeface="Calibri"/>
                <a:ea typeface="Calibri"/>
                <a:cs typeface="Calibri"/>
                <a:sym typeface="Calibri"/>
              </a:rPr>
              <a:t> </a:t>
            </a:r>
            <a:endParaRPr sz="1800" i="0" u="none" strike="noStrike" cap="none" dirty="0">
              <a:solidFill>
                <a:schemeClr val="dk1"/>
              </a:solidFill>
              <a:latin typeface="Calibri"/>
              <a:ea typeface="Calibri"/>
              <a:cs typeface="Calibri"/>
              <a:sym typeface="Calibri"/>
            </a:endParaRPr>
          </a:p>
        </p:txBody>
      </p:sp>
      <p:sp>
        <p:nvSpPr>
          <p:cNvPr id="174" name="Google Shape;174;p11">
            <a:extLst>
              <a:ext uri="{FF2B5EF4-FFF2-40B4-BE49-F238E27FC236}">
                <a16:creationId xmlns:a16="http://schemas.microsoft.com/office/drawing/2014/main" id="{8595FC35-8F1D-0FA3-19CA-B6B390A2C9BE}"/>
              </a:ext>
            </a:extLst>
          </p:cNvPr>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dirty="0">
                <a:solidFill>
                  <a:schemeClr val="dk1"/>
                </a:solidFill>
                <a:latin typeface="Calibri"/>
                <a:ea typeface="Calibri"/>
                <a:cs typeface="Calibri"/>
                <a:sym typeface="Calibri"/>
              </a:rPr>
              <a:t>مشروع الأسرة</a:t>
            </a:r>
            <a:endParaRPr sz="2800" b="1"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59604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00" name="Google Shape;100;p2"/>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2</a:t>
            </a:fld>
            <a:endParaRPr dirty="0"/>
          </a:p>
        </p:txBody>
      </p:sp>
      <p:sp>
        <p:nvSpPr>
          <p:cNvPr id="101" name="Google Shape;101;p2"/>
          <p:cNvSpPr txBox="1"/>
          <p:nvPr/>
        </p:nvSpPr>
        <p:spPr>
          <a:xfrm>
            <a:off x="838200" y="1360447"/>
            <a:ext cx="10351008" cy="13265129"/>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برامج الدعم المالي </a:t>
            </a:r>
            <a:r>
              <a:rPr lang="ar-LB" sz="1800" dirty="0">
                <a:solidFill>
                  <a:schemeClr val="dk1"/>
                </a:solidFill>
                <a:latin typeface="Calibri"/>
                <a:ea typeface="Calibri"/>
                <a:cs typeface="Calibri"/>
                <a:sym typeface="Calibri"/>
              </a:rPr>
              <a:t>والتخريج من الفقر</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إستراتيجيّات ووثائق</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التواصل </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العيادات النقّالة</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إصلاحات إداريّة</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خطّة لبنان للإستجابة LRP وملف النزوح السوري</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الإستجابة خلال العدوان الإسرائيلي</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Calibri"/>
              <a:buAutoNum type="arabicPeriod"/>
            </a:pPr>
            <a:r>
              <a:rPr lang="ar-LB" sz="1800" b="0" i="0" u="none" strike="noStrike" cap="none" dirty="0">
                <a:solidFill>
                  <a:schemeClr val="dk1"/>
                </a:solidFill>
                <a:latin typeface="Calibri"/>
                <a:ea typeface="Calibri"/>
                <a:cs typeface="Calibri"/>
                <a:sym typeface="Calibri"/>
              </a:rPr>
              <a:t>مراكز الخدمات الإنمائيّة والدوائر الإقليميّة</a:t>
            </a:r>
            <a:endParaRPr dirty="0"/>
          </a:p>
          <a:p>
            <a:pPr marL="457200" marR="0" lvl="0" indent="-342900" algn="r" rtl="1">
              <a:spcBef>
                <a:spcPts val="0"/>
              </a:spcBef>
              <a:spcAft>
                <a:spcPts val="0"/>
              </a:spcAft>
              <a:buClr>
                <a:schemeClr val="dk1"/>
              </a:buClr>
              <a:buSzPts val="1800"/>
              <a:buFont typeface="+mj-lt"/>
              <a:buAutoNum type="arabicPeriod"/>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02" name="Google Shape;102;p2"/>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          المحاور الرئيسيّة</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0">
          <a:extLst>
            <a:ext uri="{FF2B5EF4-FFF2-40B4-BE49-F238E27FC236}">
              <a16:creationId xmlns:a16="http://schemas.microsoft.com/office/drawing/2014/main" id="{73AD6956-F1BE-660D-98F2-59C56ACBBC57}"/>
            </a:ext>
          </a:extLst>
        </p:cNvPr>
        <p:cNvGrpSpPr/>
        <p:nvPr/>
      </p:nvGrpSpPr>
      <p:grpSpPr>
        <a:xfrm>
          <a:off x="0" y="0"/>
          <a:ext cx="0" cy="0"/>
          <a:chOff x="0" y="0"/>
          <a:chExt cx="0" cy="0"/>
        </a:xfrm>
      </p:grpSpPr>
      <p:sp>
        <p:nvSpPr>
          <p:cNvPr id="171" name="Google Shape;171;p11">
            <a:extLst>
              <a:ext uri="{FF2B5EF4-FFF2-40B4-BE49-F238E27FC236}">
                <a16:creationId xmlns:a16="http://schemas.microsoft.com/office/drawing/2014/main" id="{E68C8495-59F3-30AE-3792-45CDD6F5368B}"/>
              </a:ext>
            </a:extLst>
          </p:cNvPr>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72" name="Google Shape;172;p11">
            <a:extLst>
              <a:ext uri="{FF2B5EF4-FFF2-40B4-BE49-F238E27FC236}">
                <a16:creationId xmlns:a16="http://schemas.microsoft.com/office/drawing/2014/main" id="{5AFA8297-8108-F955-E344-51356020C45B}"/>
              </a:ext>
            </a:extLst>
          </p:cNvPr>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20</a:t>
            </a:fld>
            <a:endParaRPr dirty="0"/>
          </a:p>
        </p:txBody>
      </p:sp>
      <p:sp>
        <p:nvSpPr>
          <p:cNvPr id="173" name="Google Shape;173;p11">
            <a:extLst>
              <a:ext uri="{FF2B5EF4-FFF2-40B4-BE49-F238E27FC236}">
                <a16:creationId xmlns:a16="http://schemas.microsoft.com/office/drawing/2014/main" id="{34D9CD53-206D-62AF-F74B-75A77375586A}"/>
              </a:ext>
            </a:extLst>
          </p:cNvPr>
          <p:cNvSpPr txBox="1"/>
          <p:nvPr/>
        </p:nvSpPr>
        <p:spPr>
          <a:xfrm>
            <a:off x="1114425" y="1865272"/>
            <a:ext cx="10351008" cy="4524275"/>
          </a:xfrm>
          <a:prstGeom prst="rect">
            <a:avLst/>
          </a:prstGeom>
          <a:noFill/>
          <a:ln>
            <a:noFill/>
          </a:ln>
        </p:spPr>
        <p:txBody>
          <a:bodyPr spcFirstLastPara="1" wrap="square" lIns="91425" tIns="45700" rIns="91425" bIns="45700" anchor="t" anchorCtr="0">
            <a:spAutoFit/>
          </a:bodyPr>
          <a:lstStyle/>
          <a:p>
            <a:pPr marR="0" lvl="0" algn="r" rtl="1">
              <a:spcBef>
                <a:spcPts val="0"/>
              </a:spcBef>
              <a:spcAft>
                <a:spcPts val="0"/>
              </a:spcAft>
            </a:pPr>
            <a:r>
              <a:rPr lang="ar-SA" sz="1800" i="0" u="none" strike="noStrike" cap="none" dirty="0">
                <a:solidFill>
                  <a:schemeClr val="dk1"/>
                </a:solidFill>
                <a:latin typeface="+mj-lt"/>
                <a:ea typeface="Calibri"/>
                <a:cs typeface="+mn-cs"/>
                <a:sym typeface="Calibri"/>
              </a:rPr>
              <a:t>أحكام بنود النظام الأساسي تتوافق مع شروط منح صفة المنفعة العامة المنصوص عليها في المادة 2 من المرسوم الإشتراعي رقم 87 تاريخ 30/6/1977 </a:t>
            </a:r>
            <a:r>
              <a:rPr lang="ar-LB" sz="1800" i="0" u="none" strike="noStrike" cap="none" dirty="0">
                <a:solidFill>
                  <a:schemeClr val="dk1"/>
                </a:solidFill>
                <a:latin typeface="+mj-lt"/>
                <a:ea typeface="Calibri"/>
                <a:cs typeface="+mn-cs"/>
                <a:sym typeface="Calibri"/>
              </a:rPr>
              <a:t>و</a:t>
            </a:r>
            <a:r>
              <a:rPr lang="ar-SA" sz="1800" i="0" u="none" strike="noStrike" cap="none" dirty="0">
                <a:solidFill>
                  <a:schemeClr val="dk1"/>
                </a:solidFill>
                <a:latin typeface="+mj-lt"/>
                <a:ea typeface="Calibri"/>
                <a:cs typeface="+mn-cs"/>
                <a:sym typeface="Calibri"/>
              </a:rPr>
              <a:t>هي:</a:t>
            </a:r>
          </a:p>
          <a:p>
            <a:pPr marR="0" lvl="0" algn="r" rtl="1">
              <a:spcBef>
                <a:spcPts val="0"/>
              </a:spcBef>
              <a:spcAft>
                <a:spcPts val="0"/>
              </a:spcAft>
            </a:pPr>
            <a:r>
              <a:rPr lang="ar-SA" sz="1800" i="0" u="none" strike="noStrike" cap="none" dirty="0">
                <a:solidFill>
                  <a:schemeClr val="dk1"/>
                </a:solidFill>
                <a:latin typeface="+mj-lt"/>
                <a:ea typeface="Calibri"/>
                <a:cs typeface="+mn-cs"/>
                <a:sym typeface="Calibri"/>
              </a:rPr>
              <a:t>• لا تتوخى الربح</a:t>
            </a:r>
          </a:p>
          <a:p>
            <a:pPr marR="0" lvl="0" algn="r" rtl="1">
              <a:spcBef>
                <a:spcPts val="0"/>
              </a:spcBef>
              <a:spcAft>
                <a:spcPts val="0"/>
              </a:spcAft>
            </a:pPr>
            <a:r>
              <a:rPr lang="ar-SA" sz="1800" i="0" u="none" strike="noStrike" cap="none" dirty="0">
                <a:solidFill>
                  <a:schemeClr val="dk1"/>
                </a:solidFill>
                <a:latin typeface="+mj-lt"/>
                <a:ea typeface="Calibri"/>
                <a:cs typeface="+mn-cs"/>
                <a:sym typeface="Calibri"/>
              </a:rPr>
              <a:t>• أهداف الجمعية منذ تأسيسها محددة في المجالات الاجتماعية وفي مجال الخدمة العامة</a:t>
            </a:r>
          </a:p>
          <a:p>
            <a:pPr marR="0" lvl="0" algn="r" rtl="1">
              <a:spcBef>
                <a:spcPts val="0"/>
              </a:spcBef>
              <a:spcAft>
                <a:spcPts val="0"/>
              </a:spcAft>
            </a:pPr>
            <a:r>
              <a:rPr lang="ar-SA" sz="1800" i="0" u="none" strike="noStrike" cap="none" dirty="0">
                <a:solidFill>
                  <a:schemeClr val="dk1"/>
                </a:solidFill>
                <a:latin typeface="+mj-lt"/>
                <a:ea typeface="Calibri"/>
                <a:cs typeface="+mn-cs"/>
                <a:sym typeface="Calibri"/>
              </a:rPr>
              <a:t>• تتصف خدماتها بالشمول والاستمرارية</a:t>
            </a:r>
          </a:p>
          <a:p>
            <a:pPr marR="0" lvl="0" algn="r" rtl="1">
              <a:spcBef>
                <a:spcPts val="0"/>
              </a:spcBef>
              <a:spcAft>
                <a:spcPts val="0"/>
              </a:spcAft>
            </a:pPr>
            <a:r>
              <a:rPr lang="ar-SA" sz="1800" i="0" u="none" strike="noStrike" cap="none" dirty="0">
                <a:solidFill>
                  <a:schemeClr val="dk1"/>
                </a:solidFill>
                <a:latin typeface="+mj-lt"/>
                <a:ea typeface="Calibri"/>
                <a:cs typeface="+mn-cs"/>
                <a:sym typeface="Calibri"/>
              </a:rPr>
              <a:t>• تضم بين أعضائها أشخاصًا من ذوي الاختصاص والخبرة</a:t>
            </a:r>
          </a:p>
          <a:p>
            <a:pPr marR="0" lvl="0" algn="r" rtl="1">
              <a:spcBef>
                <a:spcPts val="0"/>
              </a:spcBef>
              <a:spcAft>
                <a:spcPts val="0"/>
              </a:spcAft>
            </a:pPr>
            <a:r>
              <a:rPr lang="ar-SA" sz="1800" i="0" u="none" strike="noStrike" cap="none" dirty="0">
                <a:solidFill>
                  <a:schemeClr val="dk1"/>
                </a:solidFill>
                <a:latin typeface="+mj-lt"/>
                <a:ea typeface="Calibri"/>
                <a:cs typeface="+mn-cs"/>
                <a:sym typeface="Calibri"/>
              </a:rPr>
              <a:t>• تخص</a:t>
            </a:r>
            <a:r>
              <a:rPr lang="ar-LB" sz="1800" i="0" u="none" strike="noStrike" cap="none" dirty="0">
                <a:solidFill>
                  <a:schemeClr val="dk1"/>
                </a:solidFill>
                <a:latin typeface="+mj-lt"/>
                <a:ea typeface="Calibri"/>
                <a:cs typeface="+mn-cs"/>
                <a:sym typeface="Calibri"/>
              </a:rPr>
              <a:t>ّ</a:t>
            </a:r>
            <a:r>
              <a:rPr lang="ar-SA" sz="1800" i="0" u="none" strike="noStrike" cap="none" dirty="0">
                <a:solidFill>
                  <a:schemeClr val="dk1"/>
                </a:solidFill>
                <a:latin typeface="+mj-lt"/>
                <a:ea typeface="Calibri"/>
                <a:cs typeface="+mn-cs"/>
                <a:sym typeface="Calibri"/>
              </a:rPr>
              <a:t>ص الجمعية كامل مواردها لتحقيق أهدافها</a:t>
            </a:r>
          </a:p>
          <a:p>
            <a:pPr marR="0" lvl="0" algn="r" rtl="1">
              <a:spcBef>
                <a:spcPts val="0"/>
              </a:spcBef>
              <a:spcAft>
                <a:spcPts val="0"/>
              </a:spcAft>
            </a:pPr>
            <a:r>
              <a:rPr lang="ar-SA" sz="1800" i="0" u="none" strike="noStrike" cap="none" dirty="0">
                <a:solidFill>
                  <a:schemeClr val="dk1"/>
                </a:solidFill>
                <a:latin typeface="+mj-lt"/>
                <a:ea typeface="Calibri"/>
                <a:cs typeface="+mn-cs"/>
                <a:sym typeface="Calibri"/>
              </a:rPr>
              <a:t>• مضى على الجمعية أكثر من ثلاث سنوات على ممارسة نشاطها فعلياً</a:t>
            </a:r>
            <a:endParaRPr lang="ar-LB" sz="1800" i="0" u="none" strike="noStrike" cap="none" dirty="0">
              <a:solidFill>
                <a:schemeClr val="dk1"/>
              </a:solidFill>
              <a:latin typeface="+mj-lt"/>
              <a:ea typeface="Calibri"/>
              <a:cs typeface="+mn-cs"/>
              <a:sym typeface="Calibri"/>
            </a:endParaRPr>
          </a:p>
          <a:p>
            <a:pPr marR="0" lvl="0" algn="r" rtl="1">
              <a:spcBef>
                <a:spcPts val="0"/>
              </a:spcBef>
              <a:spcAft>
                <a:spcPts val="0"/>
              </a:spcAft>
            </a:pPr>
            <a:endParaRPr lang="ar-LB" sz="1800" dirty="0">
              <a:solidFill>
                <a:schemeClr val="dk1"/>
              </a:solidFill>
              <a:latin typeface="+mj-lt"/>
              <a:ea typeface="Calibri"/>
              <a:cs typeface="+mn-cs"/>
              <a:sym typeface="Calibri"/>
            </a:endParaRPr>
          </a:p>
          <a:p>
            <a:pPr marR="0" lvl="0" algn="r" rtl="1">
              <a:spcBef>
                <a:spcPts val="0"/>
              </a:spcBef>
              <a:spcAft>
                <a:spcPts val="0"/>
              </a:spcAft>
            </a:pPr>
            <a:endParaRPr lang="ar-LB" sz="1800" i="0" u="none" strike="noStrike" cap="none" dirty="0">
              <a:solidFill>
                <a:schemeClr val="dk1"/>
              </a:solidFill>
              <a:latin typeface="+mj-lt"/>
              <a:ea typeface="Calibri"/>
              <a:cs typeface="+mn-cs"/>
              <a:sym typeface="Calibri"/>
            </a:endParaRPr>
          </a:p>
          <a:p>
            <a:pPr marR="0" lvl="0" algn="r" rtl="1">
              <a:spcBef>
                <a:spcPts val="0"/>
              </a:spcBef>
              <a:spcAft>
                <a:spcPts val="0"/>
              </a:spcAft>
            </a:pPr>
            <a:endParaRPr lang="ar-LB" sz="1800" dirty="0">
              <a:solidFill>
                <a:schemeClr val="dk1"/>
              </a:solidFill>
              <a:latin typeface="+mj-lt"/>
              <a:ea typeface="Calibri"/>
              <a:cs typeface="+mn-cs"/>
              <a:sym typeface="Calibri"/>
            </a:endParaRPr>
          </a:p>
          <a:p>
            <a:pPr marR="0" lvl="0" algn="r" rtl="1">
              <a:spcBef>
                <a:spcPts val="0"/>
              </a:spcBef>
              <a:spcAft>
                <a:spcPts val="0"/>
              </a:spcAft>
            </a:pPr>
            <a:endParaRPr lang="ar-LB" sz="1800" i="0" u="none" strike="noStrike" cap="none" dirty="0">
              <a:solidFill>
                <a:schemeClr val="dk1"/>
              </a:solidFill>
              <a:latin typeface="+mj-lt"/>
              <a:ea typeface="Calibri"/>
              <a:cs typeface="+mn-cs"/>
              <a:sym typeface="Calibri"/>
            </a:endParaRPr>
          </a:p>
          <a:p>
            <a:pPr marR="0" lvl="0" algn="r" rtl="1">
              <a:spcBef>
                <a:spcPts val="0"/>
              </a:spcBef>
              <a:spcAft>
                <a:spcPts val="0"/>
              </a:spcAft>
            </a:pPr>
            <a:endParaRPr lang="ar-LB" sz="1800" dirty="0">
              <a:solidFill>
                <a:schemeClr val="dk1"/>
              </a:solidFill>
              <a:latin typeface="+mj-lt"/>
              <a:ea typeface="Calibri"/>
              <a:cs typeface="+mn-cs"/>
              <a:sym typeface="Calibri"/>
            </a:endParaRPr>
          </a:p>
          <a:p>
            <a:pPr marR="0" lvl="0" algn="r" rtl="1">
              <a:spcBef>
                <a:spcPts val="0"/>
              </a:spcBef>
              <a:spcAft>
                <a:spcPts val="0"/>
              </a:spcAft>
            </a:pPr>
            <a:endParaRPr lang="ar-LB" sz="1800" i="0" u="none" strike="noStrike" cap="none" dirty="0">
              <a:solidFill>
                <a:schemeClr val="dk1"/>
              </a:solidFill>
              <a:latin typeface="+mj-lt"/>
              <a:ea typeface="Calibri"/>
              <a:cs typeface="+mn-cs"/>
              <a:sym typeface="Calibri"/>
            </a:endParaRPr>
          </a:p>
          <a:p>
            <a:pPr marR="0" lvl="0" algn="r" rtl="1">
              <a:spcBef>
                <a:spcPts val="0"/>
              </a:spcBef>
              <a:spcAft>
                <a:spcPts val="0"/>
              </a:spcAft>
            </a:pPr>
            <a:endParaRPr lang="ar-LB" sz="1800" i="0" u="none" strike="noStrike" cap="none" dirty="0">
              <a:solidFill>
                <a:schemeClr val="dk1"/>
              </a:solidFill>
              <a:latin typeface="+mj-lt"/>
              <a:ea typeface="Calibri"/>
              <a:cs typeface="+mn-cs"/>
              <a:sym typeface="Calibri"/>
            </a:endParaRPr>
          </a:p>
          <a:p>
            <a:pPr marR="0" lvl="0" algn="r" rtl="1">
              <a:spcBef>
                <a:spcPts val="0"/>
              </a:spcBef>
              <a:spcAft>
                <a:spcPts val="0"/>
              </a:spcAft>
            </a:pPr>
            <a:r>
              <a:rPr lang="ar-LB" sz="1800" dirty="0">
                <a:solidFill>
                  <a:schemeClr val="dk1"/>
                </a:solidFill>
                <a:latin typeface="+mj-lt"/>
                <a:ea typeface="Calibri"/>
                <a:cs typeface="+mn-cs"/>
                <a:sym typeface="Calibri"/>
              </a:rPr>
              <a:t>أما عدد الجمعيات الحاصلة على المساهمة الاسميّة فهو 5 جمعيّات</a:t>
            </a:r>
            <a:endParaRPr lang="ar-SA" sz="1800" i="0" u="none" strike="noStrike" cap="none" dirty="0">
              <a:solidFill>
                <a:schemeClr val="dk1"/>
              </a:solidFill>
              <a:latin typeface="+mj-lt"/>
              <a:ea typeface="Calibri"/>
              <a:cs typeface="+mn-cs"/>
              <a:sym typeface="Calibri"/>
            </a:endParaRPr>
          </a:p>
        </p:txBody>
      </p:sp>
      <p:sp>
        <p:nvSpPr>
          <p:cNvPr id="174" name="Google Shape;174;p11">
            <a:extLst>
              <a:ext uri="{FF2B5EF4-FFF2-40B4-BE49-F238E27FC236}">
                <a16:creationId xmlns:a16="http://schemas.microsoft.com/office/drawing/2014/main" id="{3DE3F22C-6B02-373A-D821-4A5086F33E40}"/>
              </a:ext>
            </a:extLst>
          </p:cNvPr>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dirty="0">
                <a:solidFill>
                  <a:schemeClr val="dk1"/>
                </a:solidFill>
                <a:latin typeface="Calibri"/>
                <a:ea typeface="Calibri"/>
                <a:cs typeface="Calibri"/>
                <a:sym typeface="Calibri"/>
              </a:rPr>
              <a:t>الجمعيات ذات المنفعة العامة والمساهمات الإسميّة</a:t>
            </a:r>
            <a:endParaRPr sz="2800" b="1" i="0" u="none" strike="noStrike" cap="none" dirty="0">
              <a:solidFill>
                <a:schemeClr val="dk1"/>
              </a:solidFill>
              <a:latin typeface="Calibri"/>
              <a:ea typeface="Calibri"/>
              <a:cs typeface="Calibri"/>
              <a:sym typeface="Calibri"/>
            </a:endParaRPr>
          </a:p>
        </p:txBody>
      </p:sp>
      <p:pic>
        <p:nvPicPr>
          <p:cNvPr id="6" name="Picture 5">
            <a:extLst>
              <a:ext uri="{FF2B5EF4-FFF2-40B4-BE49-F238E27FC236}">
                <a16:creationId xmlns:a16="http://schemas.microsoft.com/office/drawing/2014/main" id="{585DAF22-D7F2-AA46-F90A-977F3A345D92}"/>
              </a:ext>
            </a:extLst>
          </p:cNvPr>
          <p:cNvPicPr>
            <a:picLocks noChangeAspect="1"/>
          </p:cNvPicPr>
          <p:nvPr/>
        </p:nvPicPr>
        <p:blipFill>
          <a:blip r:embed="rId3"/>
          <a:stretch>
            <a:fillRect/>
          </a:stretch>
        </p:blipFill>
        <p:spPr>
          <a:xfrm>
            <a:off x="4581525" y="4391247"/>
            <a:ext cx="6883908" cy="1572768"/>
          </a:xfrm>
          <a:prstGeom prst="rect">
            <a:avLst/>
          </a:prstGeom>
        </p:spPr>
      </p:pic>
    </p:spTree>
    <p:extLst>
      <p:ext uri="{BB962C8B-B14F-4D97-AF65-F5344CB8AC3E}">
        <p14:creationId xmlns:p14="http://schemas.microsoft.com/office/powerpoint/2010/main" val="695355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3"/>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96" name="Google Shape;196;p13"/>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21</a:t>
            </a:fld>
            <a:endParaRPr dirty="0"/>
          </a:p>
        </p:txBody>
      </p:sp>
      <p:sp>
        <p:nvSpPr>
          <p:cNvPr id="197" name="Google Shape;197;p13"/>
          <p:cNvSpPr/>
          <p:nvPr/>
        </p:nvSpPr>
        <p:spPr>
          <a:xfrm>
            <a:off x="0" y="2883317"/>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شكراً لكم</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a:extLst>
            <a:ext uri="{FF2B5EF4-FFF2-40B4-BE49-F238E27FC236}">
              <a16:creationId xmlns:a16="http://schemas.microsoft.com/office/drawing/2014/main" id="{5D68017A-1B39-BBFE-2424-7A8CD0DD6C2B}"/>
            </a:ext>
          </a:extLst>
        </p:cNvPr>
        <p:cNvGrpSpPr/>
        <p:nvPr/>
      </p:nvGrpSpPr>
      <p:grpSpPr>
        <a:xfrm>
          <a:off x="0" y="0"/>
          <a:ext cx="0" cy="0"/>
          <a:chOff x="0" y="0"/>
          <a:chExt cx="0" cy="0"/>
        </a:xfrm>
      </p:grpSpPr>
      <p:sp>
        <p:nvSpPr>
          <p:cNvPr id="99" name="Google Shape;99;p2">
            <a:extLst>
              <a:ext uri="{FF2B5EF4-FFF2-40B4-BE49-F238E27FC236}">
                <a16:creationId xmlns:a16="http://schemas.microsoft.com/office/drawing/2014/main" id="{D4ABF8CB-24BB-CFD4-632C-AAA8179E7489}"/>
              </a:ext>
            </a:extLst>
          </p:cNvPr>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00" name="Google Shape;100;p2">
            <a:extLst>
              <a:ext uri="{FF2B5EF4-FFF2-40B4-BE49-F238E27FC236}">
                <a16:creationId xmlns:a16="http://schemas.microsoft.com/office/drawing/2014/main" id="{8F12FCE8-582B-F4E4-A844-E1B8FD8051E2}"/>
              </a:ext>
            </a:extLst>
          </p:cNvPr>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3</a:t>
            </a:fld>
            <a:endParaRPr dirty="0"/>
          </a:p>
        </p:txBody>
      </p:sp>
      <p:sp>
        <p:nvSpPr>
          <p:cNvPr id="101" name="Google Shape;101;p2">
            <a:extLst>
              <a:ext uri="{FF2B5EF4-FFF2-40B4-BE49-F238E27FC236}">
                <a16:creationId xmlns:a16="http://schemas.microsoft.com/office/drawing/2014/main" id="{A6D1892B-674B-0F76-78D7-B7C1DCF4DD9D}"/>
              </a:ext>
            </a:extLst>
          </p:cNvPr>
          <p:cNvSpPr txBox="1"/>
          <p:nvPr/>
        </p:nvSpPr>
        <p:spPr>
          <a:xfrm>
            <a:off x="838200" y="931822"/>
            <a:ext cx="10351008" cy="12926575"/>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endParaRPr lang="en-US" sz="1800" b="1"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endParaRPr lang="en-US" sz="1800" b="1"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r>
              <a:rPr lang="ar-LB" sz="1800" b="0" i="0" u="none" strike="noStrike" cap="none" dirty="0">
                <a:solidFill>
                  <a:schemeClr val="dk1"/>
                </a:solidFill>
                <a:latin typeface="Calibri"/>
                <a:ea typeface="Calibri"/>
                <a:cs typeface="Calibri"/>
                <a:sym typeface="Calibri"/>
              </a:rPr>
              <a:t>9- التطوّع</a:t>
            </a:r>
            <a:endParaRPr lang="ar-LB" sz="1800" dirty="0"/>
          </a:p>
          <a:p>
            <a:pPr marL="457200" marR="0" lvl="0" indent="-342900" algn="r" rtl="1">
              <a:spcBef>
                <a:spcPts val="0"/>
              </a:spcBef>
              <a:spcAft>
                <a:spcPts val="0"/>
              </a:spcAft>
              <a:buClr>
                <a:schemeClr val="dk1"/>
              </a:buClr>
              <a:buSzPts val="1800"/>
              <a:buFont typeface="+mj-lt"/>
              <a:buAutoNum type="arabicPeriod"/>
            </a:pPr>
            <a:endParaRPr lang="ar-LB" sz="1800" b="0" i="0" u="none" strike="noStrike" cap="none"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r>
              <a:rPr lang="ar-LB" sz="1800" b="0" i="0" u="none" strike="noStrike" cap="none" dirty="0">
                <a:solidFill>
                  <a:schemeClr val="dk1"/>
                </a:solidFill>
                <a:latin typeface="Calibri"/>
                <a:ea typeface="Calibri"/>
                <a:cs typeface="Calibri"/>
                <a:sym typeface="Calibri"/>
              </a:rPr>
              <a:t>10- المكننة</a:t>
            </a:r>
            <a:endParaRPr lang="ar-LB" sz="1800" dirty="0"/>
          </a:p>
          <a:p>
            <a:pPr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11- حماية الأطفال</a:t>
            </a:r>
          </a:p>
          <a:p>
            <a:pPr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12- البرنامج الوطني لتأمين حقوق المعوّقين</a:t>
            </a:r>
          </a:p>
          <a:p>
            <a:pPr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13- المؤسسة العامة للإسكان</a:t>
            </a:r>
          </a:p>
          <a:p>
            <a:pPr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14- مشروع الأسرة</a:t>
            </a:r>
            <a:endParaRPr lang="en-US" sz="1800"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endParaRPr lang="en-US" sz="1800"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15- الجمعيات ذات المنفعة العامة والمساهمات الإسميّة</a:t>
            </a:r>
          </a:p>
          <a:p>
            <a:pPr marR="0" lvl="0" algn="r" rtl="1">
              <a:spcBef>
                <a:spcPts val="0"/>
              </a:spcBef>
              <a:spcAft>
                <a:spcPts val="0"/>
              </a:spcAft>
              <a:buClr>
                <a:schemeClr val="dk1"/>
              </a:buClr>
              <a:buSzPts val="1800"/>
            </a:pPr>
            <a:endParaRPr dirty="0"/>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02" name="Google Shape;102;p2">
            <a:extLst>
              <a:ext uri="{FF2B5EF4-FFF2-40B4-BE49-F238E27FC236}">
                <a16:creationId xmlns:a16="http://schemas.microsoft.com/office/drawing/2014/main" id="{529DC032-3B93-C643-70DC-78B3ADE0204C}"/>
              </a:ext>
            </a:extLst>
          </p:cNvPr>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          المحاور الرئيسيّة</a:t>
            </a:r>
            <a:endParaRPr sz="2800" b="1"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40147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3"/>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08" name="Google Shape;108;p3"/>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4</a:t>
            </a:fld>
            <a:endParaRPr dirty="0"/>
          </a:p>
        </p:txBody>
      </p:sp>
      <p:sp>
        <p:nvSpPr>
          <p:cNvPr id="109" name="Google Shape;109;p3"/>
          <p:cNvSpPr txBox="1"/>
          <p:nvPr/>
        </p:nvSpPr>
        <p:spPr>
          <a:xfrm>
            <a:off x="838200" y="734932"/>
            <a:ext cx="10350900" cy="12988131"/>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r>
              <a:rPr lang="ar-LB" sz="1800" dirty="0">
                <a:solidFill>
                  <a:schemeClr val="dk1"/>
                </a:solidFill>
                <a:latin typeface="Calibri"/>
                <a:ea typeface="Calibri"/>
                <a:cs typeface="Calibri"/>
                <a:sym typeface="Calibri"/>
              </a:rPr>
              <a:t>	</a:t>
            </a: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Font typeface="Arial" panose="020B0604020202020204" pitchFamily="34" charset="0"/>
              <a:buChar char="•"/>
            </a:pPr>
            <a:r>
              <a:rPr lang="ar-LB" sz="1800" b="1" dirty="0">
                <a:solidFill>
                  <a:schemeClr val="dk1"/>
                </a:solidFill>
                <a:latin typeface="Calibri"/>
                <a:ea typeface="Calibri"/>
                <a:cs typeface="Calibri"/>
                <a:sym typeface="Calibri"/>
              </a:rPr>
              <a:t>برنامج البدل النقدي للأشخاص ذوي الاعاقة: </a:t>
            </a:r>
            <a:endParaRPr sz="1800" b="1" dirty="0">
              <a:solidFill>
                <a:schemeClr val="dk1"/>
              </a:solidFill>
              <a:latin typeface="Calibri"/>
              <a:ea typeface="Calibri"/>
              <a:cs typeface="Calibri"/>
              <a:sym typeface="Calibri"/>
            </a:endParaRPr>
          </a:p>
          <a:p>
            <a:pPr marL="114300"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 -  أطلق في نيسان 2023: إستهدف 9 الآف شخص من حاملي بطاقة الاعاقة الصالحة والصادرة عن الوزارة من الفئة العمرية 18 - 30 سنة، قيمة البدل 40$ شهرياً بتمويل من الاتحاد الاوروبي عبر اليونيسف ومنظمة العمل الدولية</a:t>
            </a:r>
            <a:endParaRPr sz="1800" dirty="0">
              <a:solidFill>
                <a:schemeClr val="dk1"/>
              </a:solidFill>
              <a:latin typeface="Calibri"/>
              <a:ea typeface="Calibri"/>
              <a:cs typeface="Calibri"/>
              <a:sym typeface="Calibri"/>
            </a:endParaRPr>
          </a:p>
          <a:p>
            <a:pPr marL="114300"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 -  العام 2024، تمّ توسيع الفئة العمرية الى 15- 30 سنة. فإرتفع عدد المستفيدين إلى </a:t>
            </a:r>
            <a:r>
              <a:rPr lang="en-US" sz="1800" dirty="0">
                <a:solidFill>
                  <a:schemeClr val="dk1"/>
                </a:solidFill>
                <a:latin typeface="Calibri"/>
                <a:ea typeface="Calibri"/>
                <a:cs typeface="Calibri"/>
                <a:sym typeface="Calibri"/>
              </a:rPr>
              <a:t>12,750</a:t>
            </a:r>
            <a:r>
              <a:rPr lang="ar-LB" sz="1800" dirty="0">
                <a:solidFill>
                  <a:schemeClr val="dk1"/>
                </a:solidFill>
                <a:latin typeface="Calibri"/>
                <a:ea typeface="Calibri"/>
                <a:cs typeface="Calibri"/>
                <a:sym typeface="Calibri"/>
              </a:rPr>
              <a:t> مستفيداً</a:t>
            </a:r>
            <a:endParaRPr sz="1800" dirty="0">
              <a:solidFill>
                <a:schemeClr val="dk1"/>
              </a:solidFill>
              <a:latin typeface="Calibri"/>
              <a:ea typeface="Calibri"/>
              <a:cs typeface="Calibri"/>
              <a:sym typeface="Calibri"/>
            </a:endParaRPr>
          </a:p>
          <a:p>
            <a:pPr marL="114300"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  في مطلع العام 2025 تم توسيع الفئة المشمولة بالبدل النقدي من 0 لغاية 30 عاماً على أن تستفيد كل الفئات العمريّة إبتداءً من شهر نيسان 2025</a:t>
            </a:r>
          </a:p>
          <a:p>
            <a:pPr marL="114300" marR="0" lvl="0" algn="r" rtl="1">
              <a:spcBef>
                <a:spcPts val="0"/>
              </a:spcBef>
              <a:spcAft>
                <a:spcPts val="0"/>
              </a:spcAft>
              <a:buClr>
                <a:schemeClr val="dk1"/>
              </a:buClr>
              <a:buSzPts val="1800"/>
            </a:pPr>
            <a:endParaRPr lang="ar-LB"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r>
              <a:rPr lang="ar-LB" sz="1800" b="1" dirty="0">
                <a:solidFill>
                  <a:schemeClr val="dk1"/>
                </a:solidFill>
                <a:latin typeface="Calibri"/>
                <a:ea typeface="Calibri"/>
                <a:cs typeface="Calibri"/>
                <a:sym typeface="Calibri"/>
              </a:rPr>
              <a:t>برنامج أمان:</a:t>
            </a:r>
            <a:endParaRPr lang="ar-LB"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Tx/>
              <a:buChar char="-"/>
            </a:pPr>
            <a:r>
              <a:rPr lang="ar-LB" sz="1800" b="0" i="0" u="none" strike="noStrike" cap="none" dirty="0">
                <a:solidFill>
                  <a:schemeClr val="dk1"/>
                </a:solidFill>
                <a:latin typeface="Calibri"/>
                <a:ea typeface="Calibri"/>
                <a:cs typeface="Calibri"/>
                <a:sym typeface="Calibri"/>
              </a:rPr>
              <a:t>أطلق في </a:t>
            </a:r>
            <a:r>
              <a:rPr lang="ar-LB" sz="1800" dirty="0">
                <a:solidFill>
                  <a:schemeClr val="dk1"/>
                </a:solidFill>
                <a:latin typeface="Calibri"/>
                <a:ea typeface="Calibri"/>
                <a:cs typeface="Calibri"/>
                <a:sym typeface="Calibri"/>
              </a:rPr>
              <a:t>أيلول</a:t>
            </a:r>
            <a:r>
              <a:rPr lang="en-US" sz="1800" dirty="0">
                <a:solidFill>
                  <a:schemeClr val="dk1"/>
                </a:solidFill>
                <a:latin typeface="Calibri"/>
                <a:ea typeface="Calibri"/>
                <a:cs typeface="Calibri"/>
                <a:sym typeface="Calibri"/>
              </a:rPr>
              <a:t> </a:t>
            </a:r>
            <a:r>
              <a:rPr lang="en-US" sz="1800" b="0" i="0" u="none" strike="noStrike" cap="none" dirty="0">
                <a:solidFill>
                  <a:schemeClr val="dk1"/>
                </a:solidFill>
                <a:latin typeface="Calibri"/>
                <a:ea typeface="Calibri"/>
                <a:cs typeface="Calibri"/>
                <a:sym typeface="Calibri"/>
              </a:rPr>
              <a:t>2021 </a:t>
            </a:r>
            <a:r>
              <a:rPr lang="ar-LB" sz="1800" b="0" i="0" u="none" strike="noStrike" cap="none" dirty="0">
                <a:solidFill>
                  <a:schemeClr val="dk1"/>
                </a:solidFill>
                <a:latin typeface="Calibri"/>
                <a:ea typeface="Calibri"/>
                <a:cs typeface="Calibri"/>
                <a:sym typeface="Calibri"/>
              </a:rPr>
              <a:t>وانطلق الدفع للمستفيدين في آذار </a:t>
            </a:r>
            <a:r>
              <a:rPr lang="en-US" sz="1800" dirty="0">
                <a:solidFill>
                  <a:schemeClr val="dk1"/>
                </a:solidFill>
                <a:latin typeface="Calibri"/>
                <a:ea typeface="Calibri"/>
                <a:cs typeface="Calibri"/>
                <a:sym typeface="Calibri"/>
              </a:rPr>
              <a:t>2022</a:t>
            </a:r>
            <a:r>
              <a:rPr lang="ar-LB" sz="1800" b="0" i="0" u="none" strike="noStrike" cap="none" dirty="0">
                <a:solidFill>
                  <a:schemeClr val="dk1"/>
                </a:solidFill>
                <a:latin typeface="Calibri"/>
                <a:ea typeface="Calibri"/>
                <a:cs typeface="Calibri"/>
                <a:sym typeface="Calibri"/>
              </a:rPr>
              <a:t>. </a:t>
            </a:r>
            <a:r>
              <a:rPr lang="ar-LB" sz="1800" dirty="0">
                <a:solidFill>
                  <a:schemeClr val="dk1"/>
                </a:solidFill>
                <a:latin typeface="Calibri"/>
                <a:ea typeface="Calibri"/>
                <a:cs typeface="Calibri"/>
                <a:sym typeface="Calibri"/>
              </a:rPr>
              <a:t>التمويل: 546</a:t>
            </a:r>
            <a:r>
              <a:rPr lang="ar-LB" sz="1800" b="0" i="0" u="none" strike="noStrike" cap="none" dirty="0">
                <a:solidFill>
                  <a:schemeClr val="dk1"/>
                </a:solidFill>
                <a:latin typeface="Calibri"/>
                <a:ea typeface="Calibri"/>
                <a:cs typeface="Calibri"/>
                <a:sym typeface="Calibri"/>
              </a:rPr>
              <a:t> مليون دولار كقرضٍ من البنك الدولي وما زال الدفع مستمراً</a:t>
            </a:r>
          </a:p>
          <a:p>
            <a:pPr marL="114300"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r>
              <a:rPr lang="ar-LB" sz="1800" b="1" i="0" u="none" strike="noStrike" cap="none" dirty="0">
                <a:solidFill>
                  <a:schemeClr val="dk1"/>
                </a:solidFill>
                <a:latin typeface="Calibri"/>
                <a:ea typeface="Calibri"/>
                <a:cs typeface="Calibri"/>
                <a:sym typeface="Calibri"/>
              </a:rPr>
              <a:t>البرنامج الوطني لدعم الأسر الأكثر فقراً</a:t>
            </a:r>
            <a:endParaRPr lang="ar-LB" sz="1800" b="1"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Tx/>
              <a:buChar char="-"/>
            </a:pPr>
            <a:r>
              <a:rPr lang="ar-LB" sz="1800" dirty="0">
                <a:solidFill>
                  <a:schemeClr val="dk1"/>
                </a:solidFill>
                <a:latin typeface="Calibri"/>
                <a:ea typeface="Calibri"/>
                <a:cs typeface="Calibri"/>
                <a:sym typeface="Calibri"/>
              </a:rPr>
              <a:t>في أيلول 2021، كان عدد المستفيدين من البرنامج 32 ألف أسرة، وعملنا على رفع العدد إلى 75 ألف أسرة خلال العام 2022. </a:t>
            </a:r>
          </a:p>
          <a:p>
            <a:pPr marL="114300" marR="0" lvl="0" algn="r" rtl="1">
              <a:spcBef>
                <a:spcPts val="0"/>
              </a:spcBef>
              <a:spcAft>
                <a:spcPts val="0"/>
              </a:spcAft>
              <a:buClr>
                <a:schemeClr val="dk1"/>
              </a:buClr>
              <a:buSzPts val="1800"/>
            </a:pPr>
            <a:r>
              <a:rPr lang="ar-LB" sz="1800" dirty="0">
                <a:solidFill>
                  <a:schemeClr val="dk1"/>
                </a:solidFill>
                <a:latin typeface="Calibri"/>
                <a:ea typeface="Calibri"/>
                <a:cs typeface="Calibri"/>
                <a:sym typeface="Calibri"/>
              </a:rPr>
              <a:t>التمويل: هبات من الإتحاد الأوروبي ودول مانحة مثل كندا، ألمانيا، هولندا وغيرها.</a:t>
            </a:r>
            <a:endParaRPr lang="ar-LB" sz="1800" b="0" i="0" u="none" strike="noStrike" cap="none" dirty="0">
              <a:solidFill>
                <a:schemeClr val="dk1"/>
              </a:solidFill>
              <a:latin typeface="Calibri"/>
              <a:ea typeface="Calibri"/>
              <a:cs typeface="Calibri"/>
              <a:sym typeface="Calibri"/>
            </a:endParaRPr>
          </a:p>
          <a:p>
            <a:pPr marL="114300"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Tx/>
              <a:buChar char="-"/>
            </a:pPr>
            <a:r>
              <a:rPr lang="ar-LB" sz="1800" b="0" i="0" u="none" strike="noStrike" cap="none" dirty="0">
                <a:solidFill>
                  <a:schemeClr val="dk1"/>
                </a:solidFill>
                <a:latin typeface="Calibri"/>
                <a:ea typeface="Calibri"/>
                <a:cs typeface="Calibri"/>
                <a:sym typeface="Calibri"/>
              </a:rPr>
              <a:t>دُمِجَ برنامج أمان بالبرنامج الوطني لدعم الأسر الأكثر فقراً خلال العام 2024 تحت إسم "برنامج أمان" ليصبح عدد المستفيدين حالياً حوالي 166 ألف أسرة لبنانية، بعد إجراء حوالي 75 ألف زيارة منزلية من قبل 500 مسّاح من الوزارة لإعادة التحقق من أهلية الأسر التي كانت تستفيد من البرنامج الوطني لدعم الأسر الأكثر فقراً على مدى 11 عاماً.  </a:t>
            </a:r>
            <a:endParaRPr lang="ar-LB" sz="1800" dirty="0">
              <a:solidFill>
                <a:schemeClr val="dk1"/>
              </a:solidFill>
              <a:latin typeface="Calibri"/>
              <a:ea typeface="Calibri"/>
              <a:cs typeface="Calibri"/>
              <a:sym typeface="Calibri"/>
            </a:endParaRPr>
          </a:p>
          <a:p>
            <a:pPr marL="114300" marR="0" lvl="0" algn="r" rtl="1">
              <a:spcBef>
                <a:spcPts val="0"/>
              </a:spcBef>
              <a:spcAft>
                <a:spcPts val="0"/>
              </a:spcAft>
              <a:buClr>
                <a:schemeClr val="dk1"/>
              </a:buClr>
              <a:buSzPts val="1800"/>
            </a:pPr>
            <a:endParaRPr lang="ar-LB" sz="1800" b="1" dirty="0">
              <a:solidFill>
                <a:schemeClr val="accent4"/>
              </a:solidFill>
              <a:latin typeface="Calibri"/>
              <a:ea typeface="Calibri"/>
              <a:cs typeface="Calibri"/>
              <a:sym typeface="Calibri"/>
            </a:endParaRPr>
          </a:p>
          <a:p>
            <a:pPr marL="114300" marR="0" lvl="0" algn="ctr" rtl="1">
              <a:spcBef>
                <a:spcPts val="0"/>
              </a:spcBef>
              <a:spcAft>
                <a:spcPts val="0"/>
              </a:spcAft>
              <a:buClr>
                <a:schemeClr val="dk1"/>
              </a:buClr>
              <a:buSzPts val="1800"/>
            </a:pPr>
            <a:r>
              <a:rPr lang="ar-LB" sz="1800" b="1" i="0" u="none" strike="noStrike" cap="none" dirty="0">
                <a:solidFill>
                  <a:schemeClr val="accent4"/>
                </a:solidFill>
                <a:latin typeface="Calibri"/>
                <a:ea typeface="Calibri"/>
                <a:cs typeface="Calibri"/>
                <a:sym typeface="Calibri"/>
              </a:rPr>
              <a:t>إجمالي مجموع المساعدات الماليّة شهرياً: حوالي 23 مليون دولار</a:t>
            </a:r>
          </a:p>
          <a:p>
            <a:pPr marL="400050" marR="0" lvl="0" indent="-285750" algn="r" rtl="1">
              <a:spcBef>
                <a:spcPts val="0"/>
              </a:spcBef>
              <a:spcAft>
                <a:spcPts val="0"/>
              </a:spcAft>
              <a:buClr>
                <a:schemeClr val="dk1"/>
              </a:buClr>
              <a:buSzPts val="1800"/>
              <a:buFontTx/>
              <a:buChar char="-"/>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10" name="Google Shape;110;p3"/>
          <p:cNvSpPr/>
          <p:nvPr/>
        </p:nvSpPr>
        <p:spPr>
          <a:xfrm>
            <a:off x="0" y="73060"/>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dirty="0">
                <a:solidFill>
                  <a:schemeClr val="dk1"/>
                </a:solidFill>
                <a:latin typeface="Calibri"/>
                <a:ea typeface="Calibri"/>
                <a:cs typeface="Calibri"/>
                <a:sym typeface="Calibri"/>
              </a:rPr>
              <a:t>برامج الدعم المالي والتخريج من الفقر</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a:extLst>
            <a:ext uri="{FF2B5EF4-FFF2-40B4-BE49-F238E27FC236}">
              <a16:creationId xmlns:a16="http://schemas.microsoft.com/office/drawing/2014/main" id="{9C62C8BE-A8B2-0B1D-0CB3-E17A4C34E584}"/>
            </a:ext>
          </a:extLst>
        </p:cNvPr>
        <p:cNvGrpSpPr/>
        <p:nvPr/>
      </p:nvGrpSpPr>
      <p:grpSpPr>
        <a:xfrm>
          <a:off x="0" y="0"/>
          <a:ext cx="0" cy="0"/>
          <a:chOff x="0" y="0"/>
          <a:chExt cx="0" cy="0"/>
        </a:xfrm>
      </p:grpSpPr>
      <p:sp>
        <p:nvSpPr>
          <p:cNvPr id="107" name="Google Shape;107;p3">
            <a:extLst>
              <a:ext uri="{FF2B5EF4-FFF2-40B4-BE49-F238E27FC236}">
                <a16:creationId xmlns:a16="http://schemas.microsoft.com/office/drawing/2014/main" id="{F4EB567D-B092-AB9A-A973-CE454A47C534}"/>
              </a:ext>
            </a:extLst>
          </p:cNvPr>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08" name="Google Shape;108;p3">
            <a:extLst>
              <a:ext uri="{FF2B5EF4-FFF2-40B4-BE49-F238E27FC236}">
                <a16:creationId xmlns:a16="http://schemas.microsoft.com/office/drawing/2014/main" id="{B001C95E-70E7-ADEF-F71B-C5C9BD927180}"/>
              </a:ext>
            </a:extLst>
          </p:cNvPr>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5</a:t>
            </a:fld>
            <a:endParaRPr dirty="0"/>
          </a:p>
        </p:txBody>
      </p:sp>
      <p:sp>
        <p:nvSpPr>
          <p:cNvPr id="109" name="Google Shape;109;p3">
            <a:extLst>
              <a:ext uri="{FF2B5EF4-FFF2-40B4-BE49-F238E27FC236}">
                <a16:creationId xmlns:a16="http://schemas.microsoft.com/office/drawing/2014/main" id="{C5A0EE48-8156-9D5E-3977-17EBAFBA14E0}"/>
              </a:ext>
            </a:extLst>
          </p:cNvPr>
          <p:cNvSpPr txBox="1"/>
          <p:nvPr/>
        </p:nvSpPr>
        <p:spPr>
          <a:xfrm>
            <a:off x="838200" y="1003697"/>
            <a:ext cx="10350900" cy="11326137"/>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r>
              <a:rPr lang="ar-LB" sz="1800" dirty="0">
                <a:solidFill>
                  <a:schemeClr val="dk1"/>
                </a:solidFill>
                <a:latin typeface="Calibri"/>
                <a:ea typeface="Calibri"/>
                <a:cs typeface="Calibri"/>
                <a:sym typeface="Calibri"/>
              </a:rPr>
              <a:t>	</a:t>
            </a:r>
            <a:endParaRPr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r>
              <a:rPr lang="ar-LB" sz="1800" dirty="0">
                <a:solidFill>
                  <a:schemeClr val="dk1"/>
                </a:solidFill>
                <a:latin typeface="+mn-lt"/>
                <a:ea typeface="Calibri"/>
                <a:cs typeface="Calibri"/>
                <a:sym typeface="Calibri"/>
              </a:rPr>
              <a:t>برامج التخريج من الفقر:</a:t>
            </a:r>
          </a:p>
          <a:p>
            <a:pPr marL="114300" marR="0" lvl="0" algn="r" rtl="1">
              <a:spcBef>
                <a:spcPts val="0"/>
              </a:spcBef>
              <a:spcAft>
                <a:spcPts val="0"/>
              </a:spcAft>
              <a:buClr>
                <a:schemeClr val="dk1"/>
              </a:buClr>
              <a:buSzPts val="1800"/>
            </a:pPr>
            <a:endParaRPr lang="ar-LB" sz="1800" b="0" i="0" u="none" strike="noStrike" cap="none" dirty="0">
              <a:solidFill>
                <a:schemeClr val="dk1"/>
              </a:solidFill>
              <a:latin typeface="+mn-lt"/>
              <a:ea typeface="Calibri"/>
              <a:cs typeface="Calibri"/>
              <a:sym typeface="Calibri"/>
            </a:endParaRPr>
          </a:p>
          <a:p>
            <a:pPr marL="114300" marR="0" lvl="0" algn="r" rtl="1">
              <a:spcBef>
                <a:spcPts val="0"/>
              </a:spcBef>
              <a:spcAft>
                <a:spcPts val="0"/>
              </a:spcAft>
              <a:buClr>
                <a:schemeClr val="dk1"/>
              </a:buClr>
              <a:buSzPts val="1800"/>
            </a:pPr>
            <a:r>
              <a:rPr lang="ar-LB" sz="1800" dirty="0">
                <a:solidFill>
                  <a:schemeClr val="dk1"/>
                </a:solidFill>
                <a:latin typeface="+mn-lt"/>
                <a:ea typeface="Calibri"/>
                <a:cs typeface="Calibri"/>
                <a:sym typeface="Calibri"/>
              </a:rPr>
              <a:t>1- برنامج </a:t>
            </a:r>
            <a:r>
              <a:rPr lang="en-US" sz="1800" dirty="0">
                <a:solidFill>
                  <a:schemeClr val="dk1"/>
                </a:solidFill>
                <a:latin typeface="+mn-lt"/>
                <a:ea typeface="Calibri"/>
                <a:cs typeface="Calibri"/>
                <a:sym typeface="Calibri"/>
              </a:rPr>
              <a:t>ENABLE</a:t>
            </a:r>
          </a:p>
          <a:p>
            <a:pPr marL="114300" marR="0" lvl="0" algn="r" rtl="1">
              <a:spcBef>
                <a:spcPts val="0"/>
              </a:spcBef>
              <a:spcAft>
                <a:spcPts val="0"/>
              </a:spcAft>
              <a:buClr>
                <a:schemeClr val="dk1"/>
              </a:buClr>
              <a:buSzPts val="1800"/>
            </a:pPr>
            <a:endParaRPr lang="ar-LB" sz="1800" dirty="0">
              <a:solidFill>
                <a:schemeClr val="dk1"/>
              </a:solidFill>
              <a:latin typeface="+mn-lt"/>
              <a:ea typeface="Calibri"/>
              <a:cs typeface="Calibri"/>
              <a:sym typeface="Calibri"/>
            </a:endParaRPr>
          </a:p>
          <a:p>
            <a:pPr marL="114300" marR="0" lvl="0" algn="r" rtl="1">
              <a:spcBef>
                <a:spcPts val="0"/>
              </a:spcBef>
              <a:spcAft>
                <a:spcPts val="0"/>
              </a:spcAft>
              <a:buClr>
                <a:schemeClr val="dk1"/>
              </a:buClr>
              <a:buSzPts val="1800"/>
            </a:pPr>
            <a:r>
              <a:rPr lang="ar-LB" sz="1800" b="0" i="0" u="none" strike="noStrike" cap="none" dirty="0">
                <a:solidFill>
                  <a:schemeClr val="dk1"/>
                </a:solidFill>
                <a:latin typeface="+mn-lt"/>
                <a:ea typeface="Calibri"/>
                <a:cs typeface="Calibri"/>
                <a:sym typeface="Calibri"/>
              </a:rPr>
              <a:t>هو </a:t>
            </a:r>
            <a:r>
              <a:rPr lang="ar-SA" sz="1800" b="0" i="0" u="none" strike="noStrike" cap="none" dirty="0">
                <a:solidFill>
                  <a:schemeClr val="dk1"/>
                </a:solidFill>
                <a:latin typeface="+mn-lt"/>
                <a:ea typeface="Calibri"/>
                <a:cs typeface="Calibri"/>
                <a:sym typeface="Calibri"/>
              </a:rPr>
              <a:t>برنامج لتفعيل العمل ودعم مراكز ال</a:t>
            </a:r>
            <a:r>
              <a:rPr lang="ar-LB" sz="1800" b="0" i="0" u="none" strike="noStrike" cap="none" dirty="0">
                <a:solidFill>
                  <a:schemeClr val="dk1"/>
                </a:solidFill>
                <a:latin typeface="+mn-lt"/>
                <a:ea typeface="Calibri"/>
                <a:cs typeface="Calibri"/>
                <a:sym typeface="Calibri"/>
              </a:rPr>
              <a:t>خدمات الإنمائيّة </a:t>
            </a:r>
            <a:r>
              <a:rPr lang="ar-SA" sz="1800" b="0" i="0" u="none" strike="noStrike" cap="none" dirty="0">
                <a:solidFill>
                  <a:schemeClr val="dk1"/>
                </a:solidFill>
                <a:latin typeface="+mn-lt"/>
                <a:ea typeface="Calibri"/>
                <a:cs typeface="Calibri"/>
                <a:sym typeface="Calibri"/>
              </a:rPr>
              <a:t>بتمويل من الاتحاد الأوروبي. يقدم البرنامج عددًا من الأنشطة، بما في ذلك</a:t>
            </a:r>
            <a:r>
              <a:rPr lang="ar-LB" sz="1800" b="0" i="0" u="none" strike="noStrike" cap="none" dirty="0">
                <a:solidFill>
                  <a:schemeClr val="dk1"/>
                </a:solidFill>
                <a:latin typeface="+mn-lt"/>
                <a:ea typeface="Calibri"/>
                <a:cs typeface="Calibri"/>
                <a:sym typeface="Calibri"/>
              </a:rPr>
              <a:t>:</a:t>
            </a:r>
          </a:p>
          <a:p>
            <a:pPr marL="400050" marR="0" lvl="0" indent="-285750" algn="r" rtl="1">
              <a:spcBef>
                <a:spcPts val="0"/>
              </a:spcBef>
              <a:spcAft>
                <a:spcPts val="0"/>
              </a:spcAft>
              <a:buClr>
                <a:schemeClr val="dk1"/>
              </a:buClr>
              <a:buSzPts val="1800"/>
              <a:buFontTx/>
              <a:buChar char="-"/>
            </a:pPr>
            <a:r>
              <a:rPr lang="ar-SA" sz="1800" b="0" i="0" u="none" strike="noStrike" cap="none" dirty="0">
                <a:solidFill>
                  <a:schemeClr val="dk1"/>
                </a:solidFill>
                <a:latin typeface="+mn-lt"/>
                <a:ea typeface="Calibri"/>
                <a:cs typeface="Calibri"/>
                <a:sym typeface="Calibri"/>
              </a:rPr>
              <a:t>تدريب </a:t>
            </a:r>
            <a:r>
              <a:rPr lang="ar-LB" sz="1800" b="0" i="0" u="none" strike="noStrike" cap="none" dirty="0">
                <a:solidFill>
                  <a:schemeClr val="dk1"/>
                </a:solidFill>
                <a:latin typeface="+mn-lt"/>
                <a:ea typeface="Calibri"/>
                <a:cs typeface="Calibri"/>
                <a:sym typeface="Calibri"/>
              </a:rPr>
              <a:t>على </a:t>
            </a:r>
            <a:r>
              <a:rPr lang="ar-SA" sz="1800" b="0" i="0" u="none" strike="noStrike" cap="none" dirty="0">
                <a:solidFill>
                  <a:schemeClr val="dk1"/>
                </a:solidFill>
                <a:latin typeface="+mn-lt"/>
                <a:ea typeface="Calibri"/>
                <a:cs typeface="Calibri"/>
                <a:sym typeface="Calibri"/>
              </a:rPr>
              <a:t>الإحالة الوظيفية و</a:t>
            </a:r>
            <a:r>
              <a:rPr lang="ar-LB" sz="1800" b="0" i="0" u="none" strike="noStrike" cap="none" dirty="0">
                <a:solidFill>
                  <a:schemeClr val="dk1"/>
                </a:solidFill>
                <a:latin typeface="+mn-lt"/>
                <a:ea typeface="Calibri"/>
                <a:cs typeface="Calibri"/>
                <a:sym typeface="Calibri"/>
              </a:rPr>
              <a:t>للموظفين</a:t>
            </a:r>
            <a:r>
              <a:rPr lang="ar-SA" sz="1800" b="0" i="0" u="none" strike="noStrike" cap="none" dirty="0">
                <a:solidFill>
                  <a:schemeClr val="dk1"/>
                </a:solidFill>
                <a:latin typeface="+mn-lt"/>
                <a:ea typeface="Calibri"/>
                <a:cs typeface="Calibri"/>
                <a:sym typeface="Calibri"/>
              </a:rPr>
              <a:t> في مراكز ال</a:t>
            </a:r>
            <a:r>
              <a:rPr lang="ar-LB" sz="1800" b="0" i="0" u="none" strike="noStrike" cap="none" dirty="0">
                <a:solidFill>
                  <a:schemeClr val="dk1"/>
                </a:solidFill>
                <a:latin typeface="+mn-lt"/>
                <a:ea typeface="Calibri"/>
                <a:cs typeface="Calibri"/>
                <a:sym typeface="Calibri"/>
              </a:rPr>
              <a:t>خدمات الإنمائيّة </a:t>
            </a:r>
            <a:r>
              <a:rPr lang="ar-SA" sz="1800" b="0" i="0" u="none" strike="noStrike" cap="none" dirty="0">
                <a:solidFill>
                  <a:schemeClr val="dk1"/>
                </a:solidFill>
                <a:latin typeface="+mn-lt"/>
                <a:ea typeface="Calibri"/>
                <a:cs typeface="Calibri"/>
                <a:sym typeface="Calibri"/>
              </a:rPr>
              <a:t>وإعادة تأهيل </a:t>
            </a:r>
            <a:r>
              <a:rPr lang="ar-LB" sz="1800" b="0" i="0" u="none" strike="noStrike" cap="none" dirty="0">
                <a:solidFill>
                  <a:schemeClr val="dk1"/>
                </a:solidFill>
                <a:latin typeface="+mn-lt"/>
                <a:ea typeface="Calibri"/>
                <a:cs typeface="Calibri"/>
                <a:sym typeface="Calibri"/>
              </a:rPr>
              <a:t>البعض منها</a:t>
            </a:r>
            <a:r>
              <a:rPr lang="ar-SA" sz="1800" b="0" i="0" u="none" strike="noStrike" cap="none" dirty="0">
                <a:solidFill>
                  <a:schemeClr val="dk1"/>
                </a:solidFill>
                <a:latin typeface="+mn-lt"/>
                <a:ea typeface="Calibri"/>
                <a:cs typeface="Calibri"/>
                <a:sym typeface="Calibri"/>
              </a:rPr>
              <a:t> </a:t>
            </a:r>
            <a:endParaRPr lang="ar-LB" sz="1800" dirty="0">
              <a:solidFill>
                <a:schemeClr val="dk1"/>
              </a:solidFill>
              <a:latin typeface="+mn-lt"/>
              <a:ea typeface="Calibri"/>
              <a:cs typeface="Calibri"/>
              <a:sym typeface="Calibri"/>
            </a:endParaRPr>
          </a:p>
          <a:p>
            <a:pPr marL="400050" marR="0" lvl="0" indent="-285750" algn="r" rtl="1">
              <a:spcBef>
                <a:spcPts val="0"/>
              </a:spcBef>
              <a:spcAft>
                <a:spcPts val="0"/>
              </a:spcAft>
              <a:buClr>
                <a:schemeClr val="dk1"/>
              </a:buClr>
              <a:buSzPts val="1800"/>
              <a:buFontTx/>
              <a:buChar char="-"/>
            </a:pPr>
            <a:r>
              <a:rPr lang="ar-SA" sz="1800" b="0" i="0" u="none" strike="noStrike" cap="none" dirty="0">
                <a:solidFill>
                  <a:schemeClr val="dk1"/>
                </a:solidFill>
                <a:latin typeface="+mn-lt"/>
                <a:ea typeface="Calibri"/>
                <a:cs typeface="Calibri"/>
                <a:sym typeface="Calibri"/>
              </a:rPr>
              <a:t>تدريب على المهارات الفنية والتعليم المالي للمستفيدين</a:t>
            </a:r>
            <a:endParaRPr lang="ar-LB" sz="1800" b="0" i="0" u="none" strike="noStrike" cap="none" dirty="0">
              <a:solidFill>
                <a:schemeClr val="dk1"/>
              </a:solidFill>
              <a:latin typeface="+mn-lt"/>
              <a:ea typeface="Calibri"/>
              <a:cs typeface="Calibri"/>
              <a:sym typeface="Calibri"/>
            </a:endParaRPr>
          </a:p>
          <a:p>
            <a:pPr marL="400050" marR="0" lvl="0" indent="-285750" algn="r" rtl="1">
              <a:spcBef>
                <a:spcPts val="0"/>
              </a:spcBef>
              <a:spcAft>
                <a:spcPts val="0"/>
              </a:spcAft>
              <a:buClr>
                <a:schemeClr val="dk1"/>
              </a:buClr>
              <a:buSzPts val="1800"/>
              <a:buFontTx/>
              <a:buChar char="-"/>
            </a:pPr>
            <a:r>
              <a:rPr lang="ar-LB" sz="1800" dirty="0">
                <a:solidFill>
                  <a:schemeClr val="dk1"/>
                </a:solidFill>
                <a:latin typeface="+mn-lt"/>
                <a:ea typeface="Calibri"/>
                <a:cs typeface="Calibri"/>
                <a:sym typeface="Calibri"/>
              </a:rPr>
              <a:t>تنفيذ </a:t>
            </a:r>
            <a:r>
              <a:rPr lang="ar-SA" sz="1800" b="0" i="0" u="none" strike="noStrike" cap="none" dirty="0">
                <a:solidFill>
                  <a:schemeClr val="dk1"/>
                </a:solidFill>
                <a:latin typeface="+mn-lt"/>
                <a:ea typeface="Calibri"/>
                <a:cs typeface="Calibri"/>
                <a:sym typeface="Calibri"/>
              </a:rPr>
              <a:t>برامج البنية التحتية المكثفة للتشغيل (النقد مقابل العمل)، والتدريب على ريادة الأعمال (ابدأ وحس</a:t>
            </a:r>
            <a:r>
              <a:rPr lang="ar-LB" sz="1800" b="0" i="0" u="none" strike="noStrike" cap="none" dirty="0">
                <a:solidFill>
                  <a:schemeClr val="dk1"/>
                </a:solidFill>
                <a:latin typeface="+mn-lt"/>
                <a:ea typeface="Calibri"/>
                <a:cs typeface="Calibri"/>
                <a:sym typeface="Calibri"/>
              </a:rPr>
              <a:t>ّ</a:t>
            </a:r>
            <a:r>
              <a:rPr lang="ar-SA" sz="1800" b="0" i="0" u="none" strike="noStrike" cap="none" dirty="0">
                <a:solidFill>
                  <a:schemeClr val="dk1"/>
                </a:solidFill>
                <a:latin typeface="+mn-lt"/>
                <a:ea typeface="Calibri"/>
                <a:cs typeface="Calibri"/>
                <a:sym typeface="Calibri"/>
              </a:rPr>
              <a:t>ن عملك)</a:t>
            </a:r>
            <a:endParaRPr lang="ar-LB" sz="1800" b="0" i="0" u="none" strike="noStrike" cap="none" dirty="0">
              <a:solidFill>
                <a:schemeClr val="dk1"/>
              </a:solidFill>
              <a:latin typeface="+mn-lt"/>
              <a:ea typeface="Calibri"/>
              <a:cs typeface="Calibri"/>
              <a:sym typeface="Calibri"/>
            </a:endParaRPr>
          </a:p>
          <a:p>
            <a:pPr marL="400050" marR="0" lvl="0" indent="-285750" algn="r" rtl="1">
              <a:spcBef>
                <a:spcPts val="0"/>
              </a:spcBef>
              <a:spcAft>
                <a:spcPts val="0"/>
              </a:spcAft>
              <a:buClr>
                <a:schemeClr val="dk1"/>
              </a:buClr>
              <a:buSzPts val="1800"/>
              <a:buFontTx/>
              <a:buChar char="-"/>
            </a:pPr>
            <a:r>
              <a:rPr lang="ar-SA" sz="1800" b="0" i="0" u="none" strike="noStrike" cap="none" dirty="0">
                <a:solidFill>
                  <a:schemeClr val="dk1"/>
                </a:solidFill>
                <a:latin typeface="+mn-lt"/>
                <a:ea typeface="Calibri"/>
                <a:cs typeface="Calibri"/>
                <a:sym typeface="Calibri"/>
              </a:rPr>
              <a:t>مد</a:t>
            </a:r>
            <a:r>
              <a:rPr lang="ar-LB" sz="1800" b="0" i="0" u="none" strike="noStrike" cap="none" dirty="0">
                <a:solidFill>
                  <a:schemeClr val="dk1"/>
                </a:solidFill>
                <a:latin typeface="+mn-lt"/>
                <a:ea typeface="Calibri"/>
                <a:cs typeface="Calibri"/>
                <a:sym typeface="Calibri"/>
              </a:rPr>
              <a:t>ة البرنامج</a:t>
            </a:r>
            <a:r>
              <a:rPr lang="ar-SA" sz="1800" b="0" i="0" u="none" strike="noStrike" cap="none" dirty="0">
                <a:solidFill>
                  <a:schemeClr val="dk1"/>
                </a:solidFill>
                <a:latin typeface="+mn-lt"/>
                <a:ea typeface="Calibri"/>
                <a:cs typeface="Calibri"/>
                <a:sym typeface="Calibri"/>
              </a:rPr>
              <a:t> 3 سنوات حتى </a:t>
            </a:r>
            <a:r>
              <a:rPr lang="ar-LB" sz="1800" b="0" i="0" u="none" strike="noStrike" cap="none" dirty="0">
                <a:solidFill>
                  <a:schemeClr val="dk1"/>
                </a:solidFill>
                <a:latin typeface="+mn-lt"/>
                <a:ea typeface="Calibri"/>
                <a:cs typeface="Calibri"/>
                <a:sym typeface="Calibri"/>
              </a:rPr>
              <a:t>نهاية</a:t>
            </a:r>
            <a:r>
              <a:rPr lang="ar-SA" sz="1800" b="0" i="0" u="none" strike="noStrike" cap="none" dirty="0">
                <a:solidFill>
                  <a:schemeClr val="dk1"/>
                </a:solidFill>
                <a:latin typeface="+mn-lt"/>
                <a:ea typeface="Calibri"/>
                <a:cs typeface="Calibri"/>
                <a:sym typeface="Calibri"/>
              </a:rPr>
              <a:t> 2025</a:t>
            </a:r>
            <a:endParaRPr lang="en-US" sz="1800" dirty="0">
              <a:solidFill>
                <a:schemeClr val="dk1"/>
              </a:solidFill>
              <a:latin typeface="+mn-lt"/>
              <a:ea typeface="Calibri"/>
              <a:cs typeface="Calibri"/>
              <a:sym typeface="Calibri"/>
            </a:endParaRPr>
          </a:p>
          <a:p>
            <a:pPr marL="114300" marR="0" lvl="0" algn="r" rtl="1">
              <a:spcBef>
                <a:spcPts val="0"/>
              </a:spcBef>
              <a:spcAft>
                <a:spcPts val="0"/>
              </a:spcAft>
              <a:buClr>
                <a:schemeClr val="dk1"/>
              </a:buClr>
              <a:buSzPts val="1800"/>
            </a:pPr>
            <a:endParaRPr lang="en-US" sz="1800" b="0" i="0" u="none" strike="noStrike" cap="none" dirty="0">
              <a:solidFill>
                <a:schemeClr val="dk1"/>
              </a:solidFill>
              <a:latin typeface="+mn-lt"/>
              <a:ea typeface="Calibri"/>
              <a:cs typeface="Calibri"/>
              <a:sym typeface="Calibri"/>
            </a:endParaRPr>
          </a:p>
          <a:p>
            <a:pPr marL="114300" marR="0" lvl="0" algn="r" rtl="1">
              <a:spcBef>
                <a:spcPts val="0"/>
              </a:spcBef>
              <a:spcAft>
                <a:spcPts val="0"/>
              </a:spcAft>
              <a:buClr>
                <a:schemeClr val="dk1"/>
              </a:buClr>
              <a:buSzPts val="1800"/>
            </a:pPr>
            <a:r>
              <a:rPr lang="ar-LB" sz="1800" b="0" i="0" u="none" strike="noStrike" cap="none" dirty="0">
                <a:solidFill>
                  <a:schemeClr val="dk1"/>
                </a:solidFill>
                <a:latin typeface="+mn-lt"/>
                <a:ea typeface="Calibri"/>
                <a:cs typeface="Calibri"/>
                <a:sym typeface="Calibri"/>
              </a:rPr>
              <a:t>2- برنامج </a:t>
            </a:r>
            <a:r>
              <a:rPr lang="en-US" sz="1800" b="0" i="0" u="none" strike="noStrike" cap="none" dirty="0">
                <a:solidFill>
                  <a:schemeClr val="dk1"/>
                </a:solidFill>
                <a:latin typeface="+mn-lt"/>
                <a:ea typeface="Calibri"/>
                <a:cs typeface="Calibri"/>
                <a:sym typeface="Calibri"/>
              </a:rPr>
              <a:t>PEIL </a:t>
            </a:r>
            <a:endParaRPr lang="ar-LB" sz="1800" b="0" i="0" u="none" strike="noStrike" cap="none" dirty="0">
              <a:solidFill>
                <a:schemeClr val="dk1"/>
              </a:solidFill>
              <a:latin typeface="+mn-lt"/>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r>
              <a:rPr lang="ar-SA" sz="1800" b="0" i="0" u="none" strike="noStrike" cap="none" dirty="0">
                <a:solidFill>
                  <a:schemeClr val="dk1"/>
                </a:solidFill>
                <a:latin typeface="Calibri"/>
                <a:ea typeface="Calibri"/>
                <a:cs typeface="Calibri"/>
                <a:sym typeface="Calibri"/>
              </a:rPr>
              <a:t>هو برنامج تجريبي للإدماج الاقتصادي بقيمة 2.7 مليون دولار يموله البنك الدولي </a:t>
            </a:r>
            <a:r>
              <a:rPr lang="ar-LB" sz="1800" b="0" i="0" u="none" strike="noStrike" cap="none" dirty="0">
                <a:solidFill>
                  <a:schemeClr val="dk1"/>
                </a:solidFill>
                <a:latin typeface="Calibri"/>
                <a:ea typeface="Calibri"/>
                <a:cs typeface="Calibri"/>
                <a:sym typeface="Calibri"/>
              </a:rPr>
              <a:t>عبر هبة </a:t>
            </a:r>
            <a:r>
              <a:rPr lang="ar-SA" sz="1800" b="0" i="0" u="none" strike="noStrike" cap="none" dirty="0">
                <a:solidFill>
                  <a:schemeClr val="dk1"/>
                </a:solidFill>
                <a:latin typeface="Calibri"/>
                <a:ea typeface="Calibri"/>
                <a:cs typeface="Calibri"/>
                <a:sym typeface="Calibri"/>
              </a:rPr>
              <a:t>من </a:t>
            </a:r>
            <a:r>
              <a:rPr lang="ar-LB" sz="1800" b="0" i="0" u="none" strike="noStrike" cap="none" dirty="0">
                <a:solidFill>
                  <a:schemeClr val="dk1"/>
                </a:solidFill>
                <a:latin typeface="Calibri"/>
                <a:ea typeface="Calibri"/>
                <a:cs typeface="Calibri"/>
                <a:sym typeface="Calibri"/>
              </a:rPr>
              <a:t>دولة </a:t>
            </a:r>
            <a:r>
              <a:rPr lang="ar-SA" sz="1800" b="0" i="0" u="none" strike="noStrike" cap="none" dirty="0">
                <a:solidFill>
                  <a:schemeClr val="dk1"/>
                </a:solidFill>
                <a:latin typeface="Calibri"/>
                <a:ea typeface="Calibri"/>
                <a:cs typeface="Calibri"/>
                <a:sym typeface="Calibri"/>
              </a:rPr>
              <a:t>اليابان، ويهدف إلى مساعدة 1500 مستفيد من برنامج </a:t>
            </a:r>
            <a:r>
              <a:rPr lang="ar-LB" sz="1800" b="0" i="0" u="none" strike="noStrike" cap="none" dirty="0">
                <a:solidFill>
                  <a:schemeClr val="dk1"/>
                </a:solidFill>
                <a:latin typeface="Calibri"/>
                <a:ea typeface="Calibri"/>
                <a:cs typeface="Calibri"/>
                <a:sym typeface="Calibri"/>
              </a:rPr>
              <a:t>أمان</a:t>
            </a:r>
            <a:r>
              <a:rPr lang="ar-SA" sz="1800" b="0" i="0" u="none" strike="noStrike" cap="none" dirty="0">
                <a:solidFill>
                  <a:schemeClr val="dk1"/>
                </a:solidFill>
                <a:latin typeface="Calibri"/>
                <a:ea typeface="Calibri"/>
                <a:cs typeface="Calibri"/>
                <a:sym typeface="Calibri"/>
              </a:rPr>
              <a:t> في جميع أنحاء لبنان على الخروج من الفقر</a:t>
            </a:r>
            <a:r>
              <a:rPr lang="ar-LB" sz="1800" b="0" i="0" u="none" strike="noStrike" cap="none" dirty="0">
                <a:solidFill>
                  <a:schemeClr val="dk1"/>
                </a:solidFill>
                <a:latin typeface="Calibri"/>
                <a:ea typeface="Calibri"/>
                <a:cs typeface="Calibri"/>
                <a:sym typeface="Calibri"/>
              </a:rPr>
              <a:t>.</a:t>
            </a:r>
          </a:p>
          <a:p>
            <a:pPr marL="400050" marR="0" lvl="0" indent="-285750" algn="r" rtl="1">
              <a:spcBef>
                <a:spcPts val="0"/>
              </a:spcBef>
              <a:spcAft>
                <a:spcPts val="0"/>
              </a:spcAft>
              <a:buClr>
                <a:schemeClr val="dk1"/>
              </a:buClr>
              <a:buSzPts val="1800"/>
              <a:buFontTx/>
              <a:buChar char="-"/>
            </a:pPr>
            <a:r>
              <a:rPr lang="ar-SA" sz="1800" b="0" i="0" u="none" strike="noStrike" cap="none" dirty="0">
                <a:solidFill>
                  <a:schemeClr val="dk1"/>
                </a:solidFill>
                <a:latin typeface="Calibri"/>
                <a:ea typeface="Calibri"/>
                <a:cs typeface="Calibri"/>
                <a:sym typeface="Calibri"/>
              </a:rPr>
              <a:t>تدريب فني وأساسي</a:t>
            </a:r>
            <a:endParaRPr lang="ar-LB"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Tx/>
              <a:buChar char="-"/>
            </a:pPr>
            <a:r>
              <a:rPr lang="ar-LB" sz="1800" dirty="0">
                <a:solidFill>
                  <a:schemeClr val="dk1"/>
                </a:solidFill>
                <a:latin typeface="Calibri"/>
                <a:ea typeface="Calibri"/>
                <a:cs typeface="Calibri"/>
                <a:sym typeface="Calibri"/>
              </a:rPr>
              <a:t>تأمين مواد ومعدات</a:t>
            </a:r>
            <a:r>
              <a:rPr lang="ar-SA" sz="1800" b="0" i="0" u="none" strike="noStrike" cap="none" dirty="0">
                <a:solidFill>
                  <a:schemeClr val="dk1"/>
                </a:solidFill>
                <a:latin typeface="Calibri"/>
                <a:ea typeface="Calibri"/>
                <a:cs typeface="Calibri"/>
                <a:sym typeface="Calibri"/>
              </a:rPr>
              <a:t> لمساعدتهم على بدء نشاطهم</a:t>
            </a:r>
            <a:r>
              <a:rPr lang="ar-LB" sz="1800" dirty="0">
                <a:solidFill>
                  <a:schemeClr val="dk1"/>
                </a:solidFill>
                <a:latin typeface="Calibri"/>
                <a:ea typeface="Calibri"/>
                <a:cs typeface="Calibri"/>
                <a:sym typeface="Calibri"/>
              </a:rPr>
              <a:t>/عملهم</a:t>
            </a:r>
          </a:p>
          <a:p>
            <a:pPr marL="400050" marR="0" lvl="0" indent="-285750" algn="r" rtl="1">
              <a:spcBef>
                <a:spcPts val="0"/>
              </a:spcBef>
              <a:spcAft>
                <a:spcPts val="0"/>
              </a:spcAft>
              <a:buClr>
                <a:schemeClr val="dk1"/>
              </a:buClr>
              <a:buSzPts val="1800"/>
              <a:buFontTx/>
              <a:buChar char="-"/>
            </a:pPr>
            <a:r>
              <a:rPr lang="ar-LB" sz="1800" dirty="0">
                <a:solidFill>
                  <a:schemeClr val="dk1"/>
                </a:solidFill>
                <a:latin typeface="Calibri"/>
                <a:ea typeface="Calibri"/>
                <a:cs typeface="Calibri"/>
                <a:sym typeface="Calibri"/>
              </a:rPr>
              <a:t>مدّة </a:t>
            </a:r>
            <a:r>
              <a:rPr lang="ar-SA" sz="1800" b="0" i="0" u="none" strike="noStrike" cap="none" dirty="0">
                <a:solidFill>
                  <a:schemeClr val="dk1"/>
                </a:solidFill>
                <a:latin typeface="Calibri"/>
                <a:ea typeface="Calibri"/>
                <a:cs typeface="Calibri"/>
                <a:sym typeface="Calibri"/>
              </a:rPr>
              <a:t>البرنامج 18 شهرًا ويستمر حتى </a:t>
            </a:r>
            <a:r>
              <a:rPr lang="ar-LB" sz="1800" b="0" i="0" u="none" strike="noStrike" cap="none" dirty="0">
                <a:solidFill>
                  <a:schemeClr val="dk1"/>
                </a:solidFill>
                <a:latin typeface="Calibri"/>
                <a:ea typeface="Calibri"/>
                <a:cs typeface="Calibri"/>
                <a:sym typeface="Calibri"/>
              </a:rPr>
              <a:t>كانون الأول</a:t>
            </a:r>
            <a:r>
              <a:rPr lang="ar-SA" sz="1800" b="0" i="0" u="none" strike="noStrike" cap="none" dirty="0">
                <a:solidFill>
                  <a:schemeClr val="dk1"/>
                </a:solidFill>
                <a:latin typeface="Calibri"/>
                <a:ea typeface="Calibri"/>
                <a:cs typeface="Calibri"/>
                <a:sym typeface="Calibri"/>
              </a:rPr>
              <a:t> 2026</a:t>
            </a: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10" name="Google Shape;110;p3">
            <a:extLst>
              <a:ext uri="{FF2B5EF4-FFF2-40B4-BE49-F238E27FC236}">
                <a16:creationId xmlns:a16="http://schemas.microsoft.com/office/drawing/2014/main" id="{5BE1D4A1-B5B1-677E-127F-5A5F6B97D567}"/>
              </a:ext>
            </a:extLst>
          </p:cNvPr>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dirty="0">
                <a:solidFill>
                  <a:schemeClr val="dk1"/>
                </a:solidFill>
                <a:latin typeface="Calibri"/>
                <a:ea typeface="Calibri"/>
                <a:cs typeface="Calibri"/>
                <a:sym typeface="Calibri"/>
              </a:rPr>
              <a:t>برامج الدعم المالي والتخريج من الفقر</a:t>
            </a:r>
            <a:endParaRPr sz="2800" b="1"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498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4"/>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16" name="Google Shape;116;p4"/>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6</a:t>
            </a:fld>
            <a:endParaRPr dirty="0"/>
          </a:p>
        </p:txBody>
      </p:sp>
      <p:sp>
        <p:nvSpPr>
          <p:cNvPr id="117" name="Google Shape;117;p4"/>
          <p:cNvSpPr txBox="1"/>
          <p:nvPr/>
        </p:nvSpPr>
        <p:spPr>
          <a:xfrm>
            <a:off x="838200" y="811132"/>
            <a:ext cx="10351008" cy="13819127"/>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الاستراتيجيّة الوطنيّة للحماية الإجتماعيّة</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معايير دور الحضانة التابعة للوزارة</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الرؤية الجديدة لخدمات رعاية الطفل والأسرة في لبنان</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الدليل التوجيهي للمجالس البلدية للأطفال</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وثيقة معايير دور الحماية الآمنة الموقتة الخاصة بحماية الفتيات الناجيات من العنف</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وثيقة الإجراءات التشغيليّة الوطنيّة الموحّدة لحالات العنف القائم على الدّور الإجتماعي</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خطة العمل التنفيذية للإستراتيجية الوطنية لكبار السن 2020-2030</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خطة العمل الوطنية للوقاية والاستجابة من زواج الأطفال 2023 – 2030</a:t>
            </a:r>
          </a:p>
          <a:p>
            <a:pPr marL="2857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285750" marR="0" lvl="0" indent="-285750" algn="r" rtl="1">
              <a:spcBef>
                <a:spcPts val="0"/>
              </a:spcBef>
              <a:spcAft>
                <a:spcPts val="0"/>
              </a:spcAft>
              <a:buClr>
                <a:srgbClr val="1F1F1F"/>
              </a:buClr>
              <a:buSzPts val="1800"/>
              <a:buFont typeface="Arial" panose="020B0604020202020204" pitchFamily="34" charset="0"/>
              <a:buChar char="•"/>
            </a:pPr>
            <a:r>
              <a:rPr lang="ar-LB" sz="1800" b="0" i="0" u="none" strike="noStrike" cap="none" dirty="0">
                <a:solidFill>
                  <a:srgbClr val="1F1F1F"/>
                </a:solidFill>
                <a:latin typeface="Arial"/>
                <a:ea typeface="Arial"/>
                <a:cs typeface="Arial"/>
                <a:sym typeface="Arial"/>
              </a:rPr>
              <a:t>الاستراتيجية الوطنية لحقوق الأشخاص ذوي الاعاقة ودمجهم  (في المرحلة النهائيّة)</a:t>
            </a:r>
          </a:p>
          <a:p>
            <a:pPr marL="285750" marR="0" lvl="0" indent="-285750" algn="r" rtl="1">
              <a:spcBef>
                <a:spcPts val="0"/>
              </a:spcBef>
              <a:spcAft>
                <a:spcPts val="0"/>
              </a:spcAft>
              <a:buClr>
                <a:srgbClr val="1F1F1F"/>
              </a:buClr>
              <a:buSzPts val="1800"/>
              <a:buFont typeface="Arial" panose="020B0604020202020204" pitchFamily="34" charset="0"/>
              <a:buChar char="•"/>
            </a:pPr>
            <a:endParaRPr lang="ar-LB" sz="1800" b="0" i="0" u="none" strike="noStrike" cap="none" dirty="0">
              <a:solidFill>
                <a:srgbClr val="1F1F1F"/>
              </a:solidFill>
              <a:latin typeface="Arial"/>
              <a:ea typeface="Arial"/>
              <a:cs typeface="Arial"/>
              <a:sym typeface="Arial"/>
            </a:endParaRPr>
          </a:p>
          <a:p>
            <a:pPr marL="285750" marR="0" lvl="0" indent="-285750" algn="r" rtl="1">
              <a:spcBef>
                <a:spcPts val="0"/>
              </a:spcBef>
              <a:spcAft>
                <a:spcPts val="0"/>
              </a:spcAft>
              <a:buClr>
                <a:srgbClr val="1F1F1F"/>
              </a:buClr>
              <a:buSzPts val="1800"/>
              <a:buFont typeface="Arial" panose="020B0604020202020204" pitchFamily="34" charset="0"/>
              <a:buChar char="•"/>
            </a:pPr>
            <a:r>
              <a:rPr lang="ar-LB" sz="1800" dirty="0">
                <a:solidFill>
                  <a:srgbClr val="1F1F1F"/>
                </a:solidFill>
              </a:rPr>
              <a:t>وثيقة التدخّل المبكر في مراكز الخدمات الإنمائية</a:t>
            </a:r>
          </a:p>
          <a:p>
            <a:pPr marL="285750" marR="0" lvl="0" indent="-285750" algn="r" rtl="1">
              <a:spcBef>
                <a:spcPts val="0"/>
              </a:spcBef>
              <a:spcAft>
                <a:spcPts val="0"/>
              </a:spcAft>
              <a:buClr>
                <a:srgbClr val="1F1F1F"/>
              </a:buClr>
              <a:buSzPts val="1800"/>
              <a:buFont typeface="Arial" panose="020B0604020202020204" pitchFamily="34" charset="0"/>
              <a:buChar char="•"/>
            </a:pPr>
            <a:r>
              <a:rPr lang="ar-LB" sz="1800" b="0" i="0" u="none" strike="noStrike" cap="none" dirty="0">
                <a:solidFill>
                  <a:srgbClr val="1F1F1F"/>
                </a:solidFill>
                <a:latin typeface="Arial"/>
                <a:ea typeface="Arial"/>
                <a:cs typeface="Arial"/>
                <a:sym typeface="Arial"/>
              </a:rPr>
              <a:t>البرنامج الوطني للوالدية الإيجابية وأهمية إشراك الرجال في التربية داخل الأسرة</a:t>
            </a:r>
          </a:p>
          <a:p>
            <a:pPr marL="285750" marR="0" lvl="0" indent="-285750" algn="r" rtl="1">
              <a:spcBef>
                <a:spcPts val="0"/>
              </a:spcBef>
              <a:spcAft>
                <a:spcPts val="0"/>
              </a:spcAft>
              <a:buClr>
                <a:srgbClr val="1F1F1F"/>
              </a:buClr>
              <a:buSzPts val="1800"/>
              <a:buFont typeface="Arial"/>
              <a:buChar char="-"/>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18" name="Google Shape;118;p4"/>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إستراتيجيّات ووثائق</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5"/>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24" name="Google Shape;124;p5"/>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7</a:t>
            </a:fld>
            <a:endParaRPr dirty="0"/>
          </a:p>
        </p:txBody>
      </p:sp>
      <p:sp>
        <p:nvSpPr>
          <p:cNvPr id="125" name="Google Shape;125;p5"/>
          <p:cNvSpPr txBox="1"/>
          <p:nvPr/>
        </p:nvSpPr>
        <p:spPr>
          <a:xfrm>
            <a:off x="838200" y="1361590"/>
            <a:ext cx="10351008" cy="11049179"/>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إطلاق موقع ألكتروني جديد للوزارة        </a:t>
            </a:r>
            <a:r>
              <a:rPr lang="en-US" sz="1800" b="0" i="0" u="none" strike="noStrike" cap="none" dirty="0">
                <a:solidFill>
                  <a:schemeClr val="dk1"/>
                </a:solidFill>
                <a:latin typeface="Calibri"/>
                <a:ea typeface="Calibri"/>
                <a:cs typeface="Calibri"/>
                <a:sym typeface="Calibri"/>
                <a:hlinkClick r:id="rId3"/>
              </a:rPr>
              <a:t>https://www.socialaffairs.gov.lb/</a:t>
            </a:r>
            <a:r>
              <a:rPr lang="ar-LB" sz="1800" b="0" i="0" u="none" strike="noStrike" cap="none" dirty="0">
                <a:solidFill>
                  <a:schemeClr val="dk1"/>
                </a:solidFill>
                <a:latin typeface="Calibri"/>
                <a:ea typeface="Calibri"/>
                <a:cs typeface="Calibri"/>
                <a:sym typeface="Calibri"/>
              </a:rPr>
              <a:t> </a:t>
            </a:r>
            <a:endParaRPr dirty="0"/>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تفعيل صفحات الوزارة على وسائل التواصل الإجتماعي (فايسبوك وأكس)</a:t>
            </a:r>
            <a:endParaRPr dirty="0"/>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400050" marR="0" lvl="0" indent="-285750" algn="r" rtl="1">
              <a:spcBef>
                <a:spcPts val="0"/>
              </a:spcBef>
              <a:spcAft>
                <a:spcPts val="0"/>
              </a:spcAft>
              <a:buClr>
                <a:schemeClr val="dk1"/>
              </a:buClr>
              <a:buSzPts val="1800"/>
              <a:buFont typeface="Arial" panose="020B0604020202020204" pitchFamily="34" charset="0"/>
              <a:buChar char="•"/>
            </a:pPr>
            <a:endParaRPr sz="1800" b="0" i="0" u="none" strike="noStrike" cap="none" dirty="0">
              <a:solidFill>
                <a:schemeClr val="dk1"/>
              </a:solidFill>
              <a:latin typeface="Calibri"/>
              <a:ea typeface="Calibri"/>
              <a:cs typeface="Calibri"/>
              <a:sym typeface="Calibri"/>
            </a:endParaRPr>
          </a:p>
          <a:p>
            <a:pPr marL="342900" marR="0" lvl="0" indent="-342900" algn="r" rtl="1">
              <a:spcBef>
                <a:spcPts val="0"/>
              </a:spcBef>
              <a:spcAft>
                <a:spcPts val="0"/>
              </a:spcAft>
              <a:buClr>
                <a:schemeClr val="dk1"/>
              </a:buClr>
              <a:buSzPts val="1800"/>
              <a:buFont typeface="Arial" panose="020B0604020202020204" pitchFamily="34" charset="0"/>
              <a:buChar char="•"/>
            </a:pPr>
            <a:r>
              <a:rPr lang="ar-LB" sz="1800" b="0" i="0" u="none" strike="noStrike" cap="none" dirty="0">
                <a:solidFill>
                  <a:schemeClr val="dk1"/>
                </a:solidFill>
                <a:latin typeface="Calibri"/>
                <a:ea typeface="Calibri"/>
                <a:cs typeface="Calibri"/>
                <a:sym typeface="Calibri"/>
              </a:rPr>
              <a:t>إطلاق مركز الشكاوى/الإتصالات 1714 التابع للوزارة في أيلول 2024، مما يتيح للناس الوصول إلى المعلومات حول خدمات الوزارة بالإضافة إلى تقديم الشكاوى الخاصة بالبرامج التابعة للوزارة او التبليغ عن فساد او ملف حماية. يتألف مركز الاتصال من 30 موظفًا، و3 قادة فرق، ومشرف على الجودة، ومدير. تم تمويل المشروع من قبل الاتحاد الأوروبي، ويتم تنفيذه من قبل وزارة الشؤون الاجتماعية بالتعاون مع برنامج الأغذية العالمي. يتلقى مركز الاتصالات </a:t>
            </a:r>
            <a:r>
              <a:rPr lang="ar-LB" sz="1800" dirty="0">
                <a:solidFill>
                  <a:schemeClr val="dk1"/>
                </a:solidFill>
                <a:latin typeface="Calibri"/>
                <a:ea typeface="Calibri"/>
                <a:cs typeface="Calibri"/>
                <a:sym typeface="Calibri"/>
              </a:rPr>
              <a:t>حوالي</a:t>
            </a:r>
            <a:r>
              <a:rPr lang="ar-LB" sz="1800" b="0" i="0" u="none" strike="noStrike" cap="none" dirty="0">
                <a:solidFill>
                  <a:schemeClr val="dk1"/>
                </a:solidFill>
                <a:latin typeface="Calibri"/>
                <a:ea typeface="Calibri"/>
                <a:cs typeface="Calibri"/>
                <a:sym typeface="Calibri"/>
              </a:rPr>
              <a:t> 1,700 مكالمة يوميًا و </a:t>
            </a:r>
            <a:r>
              <a:rPr lang="en-US" sz="1800" dirty="0">
                <a:solidFill>
                  <a:schemeClr val="dk1"/>
                </a:solidFill>
                <a:latin typeface="Calibri"/>
                <a:ea typeface="Calibri"/>
                <a:cs typeface="Calibri"/>
                <a:sym typeface="Calibri"/>
              </a:rPr>
              <a:t>30,000</a:t>
            </a:r>
            <a:r>
              <a:rPr lang="ar-LB" sz="1800" b="0" i="0" u="none" strike="noStrike" cap="none" dirty="0">
                <a:solidFill>
                  <a:schemeClr val="dk1"/>
                </a:solidFill>
                <a:latin typeface="Calibri"/>
                <a:ea typeface="Calibri"/>
                <a:cs typeface="Calibri"/>
                <a:sym typeface="Calibri"/>
              </a:rPr>
              <a:t> اتصال شهرياً.</a:t>
            </a:r>
            <a:endParaRPr dirty="0"/>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26" name="Google Shape;126;p5"/>
          <p:cNvSpPr/>
          <p:nvPr/>
        </p:nvSpPr>
        <p:spPr>
          <a:xfrm>
            <a:off x="1"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التواصل</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32" name="Google Shape;132;p6"/>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8</a:t>
            </a:fld>
            <a:endParaRPr dirty="0"/>
          </a:p>
        </p:txBody>
      </p:sp>
      <p:sp>
        <p:nvSpPr>
          <p:cNvPr id="133" name="Google Shape;133;p6"/>
          <p:cNvSpPr txBox="1"/>
          <p:nvPr/>
        </p:nvSpPr>
        <p:spPr>
          <a:xfrm>
            <a:off x="920550" y="593750"/>
            <a:ext cx="10350900" cy="12434133"/>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r>
              <a:rPr lang="ar-LB" sz="1800" b="1" i="0" u="none" strike="noStrike" cap="none" dirty="0">
                <a:solidFill>
                  <a:schemeClr val="dk1"/>
                </a:solidFill>
                <a:latin typeface="Calibri"/>
                <a:ea typeface="Calibri"/>
                <a:cs typeface="Calibri"/>
                <a:sym typeface="Calibri"/>
              </a:rPr>
              <a:t>8 عيادات نقّالة تجوب المناطق اللبنانية لتقديم خدمات طبيّة مجانيّة بالتنسيق مع وزارة الصحّة</a:t>
            </a:r>
          </a:p>
          <a:p>
            <a:pPr marL="342900" marR="0" lvl="0" indent="-228600" algn="r" rtl="1">
              <a:spcBef>
                <a:spcPts val="0"/>
              </a:spcBef>
              <a:spcAft>
                <a:spcPts val="0"/>
              </a:spcAft>
              <a:buClr>
                <a:schemeClr val="dk1"/>
              </a:buClr>
              <a:buSzPts val="1800"/>
              <a:buFont typeface="Calibri"/>
              <a:buNone/>
            </a:pPr>
            <a:endParaRPr sz="1800" i="0" u="none" strike="noStrike" cap="none" dirty="0">
              <a:solidFill>
                <a:schemeClr val="dk1"/>
              </a:solidFill>
              <a:latin typeface="Calibri"/>
              <a:ea typeface="Calibri"/>
              <a:cs typeface="Calibri"/>
              <a:sym typeface="Calibri"/>
            </a:endParaRPr>
          </a:p>
          <a:p>
            <a:pPr marL="342900" lvl="0" indent="-228600" algn="r" rtl="1">
              <a:spcBef>
                <a:spcPts val="0"/>
              </a:spcBef>
              <a:spcAft>
                <a:spcPts val="0"/>
              </a:spcAft>
              <a:buClr>
                <a:schemeClr val="dk1"/>
              </a:buClr>
              <a:buSzPts val="1100"/>
              <a:buFont typeface="Arial"/>
              <a:buNone/>
            </a:pPr>
            <a:r>
              <a:rPr lang="ar-LB" sz="1800" dirty="0">
                <a:solidFill>
                  <a:schemeClr val="dk1"/>
                </a:solidFill>
                <a:latin typeface="Calibri"/>
                <a:ea typeface="Calibri"/>
                <a:cs typeface="Calibri"/>
                <a:sym typeface="Calibri"/>
              </a:rPr>
              <a:t>1- إطلاق 4 عيادات نقّالة مجانية بالتعاون مع الصليب الاحمر الدولي:</a:t>
            </a:r>
          </a:p>
          <a:p>
            <a:pPr marL="114300" lvl="0" algn="r" rtl="1">
              <a:spcBef>
                <a:spcPts val="0"/>
              </a:spcBef>
              <a:spcAft>
                <a:spcPts val="0"/>
              </a:spcAft>
              <a:buClr>
                <a:schemeClr val="dk1"/>
              </a:buClr>
              <a:buSzPts val="1100"/>
            </a:pPr>
            <a:r>
              <a:rPr lang="ar-LB" sz="1800" dirty="0">
                <a:solidFill>
                  <a:schemeClr val="dk1"/>
                </a:solidFill>
                <a:latin typeface="Calibri"/>
                <a:ea typeface="Calibri"/>
                <a:cs typeface="Calibri"/>
                <a:sym typeface="Calibri"/>
              </a:rPr>
              <a:t>طبيب صحة عامة ، طبيب اطفال ، طبيب نسائي لمدة خمسة ايام في الاسبوع + توفير للأدوية</a:t>
            </a:r>
            <a:endParaRPr sz="1800" dirty="0">
              <a:solidFill>
                <a:schemeClr val="dk1"/>
              </a:solidFill>
              <a:latin typeface="Calibri"/>
              <a:ea typeface="Calibri"/>
              <a:cs typeface="Calibri"/>
              <a:sym typeface="Calibri"/>
            </a:endParaRPr>
          </a:p>
          <a:p>
            <a:pPr marL="400050" lvl="0" indent="-285750" algn="r" rtl="1">
              <a:spcBef>
                <a:spcPts val="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انطلقت العيادة النقالة الأولى خلال الحرب في قرى مرجعيون، القليعة، إبل السقي، برج الملوك وتستمر حتى نهاية شهر نيسان 2025</a:t>
            </a:r>
            <a:endParaRPr sz="1800" dirty="0">
              <a:solidFill>
                <a:schemeClr val="dk1"/>
              </a:solidFill>
              <a:latin typeface="Calibri"/>
              <a:ea typeface="Calibri"/>
              <a:cs typeface="Calibri"/>
              <a:sym typeface="Calibri"/>
            </a:endParaRPr>
          </a:p>
          <a:p>
            <a:pPr marL="400050" lvl="0" indent="-285750" algn="r" rtl="1">
              <a:spcBef>
                <a:spcPts val="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انطلقت العيادة النقالة الثانية خلال ال 2025 في قضاء اقليم الخروب وتستمر حتى نهاية شهر نيسان 2025</a:t>
            </a:r>
          </a:p>
          <a:p>
            <a:pPr marL="400050" lvl="0" indent="-285750" algn="r" rtl="1">
              <a:spcBef>
                <a:spcPts val="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سيتم إطلاق عيادتان نقّالتان قريباً في صيدا وصور</a:t>
            </a:r>
          </a:p>
          <a:p>
            <a:pPr marL="342900" lvl="0" indent="-228600" algn="r" rtl="1">
              <a:spcBef>
                <a:spcPts val="0"/>
              </a:spcBef>
              <a:spcAft>
                <a:spcPts val="0"/>
              </a:spcAft>
              <a:buClr>
                <a:schemeClr val="dk1"/>
              </a:buClr>
              <a:buSzPts val="1100"/>
              <a:buFont typeface="Arial"/>
              <a:buNone/>
            </a:pPr>
            <a:endParaRPr sz="1800" dirty="0">
              <a:solidFill>
                <a:schemeClr val="dk1"/>
              </a:solidFill>
              <a:latin typeface="Calibri"/>
              <a:ea typeface="Calibri"/>
              <a:cs typeface="Calibri"/>
              <a:sym typeface="Calibri"/>
            </a:endParaRPr>
          </a:p>
          <a:p>
            <a:pPr marL="342900" lvl="0" indent="-228600" algn="r" rtl="1">
              <a:spcBef>
                <a:spcPts val="0"/>
              </a:spcBef>
              <a:spcAft>
                <a:spcPts val="0"/>
              </a:spcAft>
              <a:buClr>
                <a:schemeClr val="dk1"/>
              </a:buClr>
              <a:buSzPts val="1100"/>
              <a:buFont typeface="Arial"/>
              <a:buNone/>
            </a:pPr>
            <a:r>
              <a:rPr lang="ar-LB" sz="1800" dirty="0">
                <a:solidFill>
                  <a:schemeClr val="dk1"/>
                </a:solidFill>
                <a:latin typeface="Calibri"/>
                <a:ea typeface="Calibri"/>
                <a:cs typeface="Calibri"/>
                <a:sym typeface="Calibri"/>
              </a:rPr>
              <a:t>2- عيادة نقّالة مجانيّة بالتعاون مع </a:t>
            </a:r>
            <a:r>
              <a:rPr lang="en-US" sz="1800" dirty="0">
                <a:solidFill>
                  <a:schemeClr val="dk1"/>
                </a:solidFill>
                <a:latin typeface="Calibri"/>
                <a:ea typeface="Calibri"/>
                <a:cs typeface="Calibri"/>
                <a:sym typeface="Calibri"/>
              </a:rPr>
              <a:t>SOS Chretiens D’orient</a:t>
            </a:r>
            <a:r>
              <a:rPr lang="ar-LB" sz="1800" dirty="0">
                <a:solidFill>
                  <a:schemeClr val="dk1"/>
                </a:solidFill>
                <a:latin typeface="Calibri"/>
                <a:ea typeface="Calibri"/>
                <a:cs typeface="Calibri"/>
                <a:sym typeface="Calibri"/>
              </a:rPr>
              <a:t> :</a:t>
            </a:r>
          </a:p>
          <a:p>
            <a:pPr marL="114300" lvl="0" algn="r" rtl="1">
              <a:spcBef>
                <a:spcPts val="0"/>
              </a:spcBef>
              <a:spcAft>
                <a:spcPts val="0"/>
              </a:spcAft>
              <a:buClr>
                <a:schemeClr val="dk1"/>
              </a:buClr>
              <a:buSzPts val="1100"/>
            </a:pPr>
            <a:r>
              <a:rPr lang="ar-LB" sz="1800" dirty="0">
                <a:solidFill>
                  <a:schemeClr val="dk1"/>
                </a:solidFill>
                <a:latin typeface="Calibri"/>
                <a:ea typeface="Calibri"/>
                <a:cs typeface="Calibri"/>
                <a:sym typeface="Calibri"/>
              </a:rPr>
              <a:t>طبيب صحة عامة ، طبيب اطفال ، طبيب نسائي لمدة خمسة ايام في الاسبوع + توفير للأدوية</a:t>
            </a:r>
            <a:endParaRPr sz="1800" dirty="0">
              <a:solidFill>
                <a:schemeClr val="dk1"/>
              </a:solidFill>
              <a:latin typeface="Calibri"/>
              <a:ea typeface="Calibri"/>
              <a:cs typeface="Calibri"/>
              <a:sym typeface="Calibri"/>
            </a:endParaRPr>
          </a:p>
          <a:p>
            <a:pPr marL="400050" lvl="0" indent="-285750" algn="r" rtl="1">
              <a:spcBef>
                <a:spcPts val="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جلسات دعم نفسي اجتماعي وصحة إنجابية للنساء في الجنوب المتأثرات بالحرب (عدد المستفيدين: 913 سيدة) </a:t>
            </a:r>
            <a:endParaRPr sz="1800" dirty="0">
              <a:solidFill>
                <a:schemeClr val="dk1"/>
              </a:solidFill>
              <a:latin typeface="Calibri"/>
              <a:ea typeface="Calibri"/>
              <a:cs typeface="Calibri"/>
              <a:sym typeface="Calibri"/>
            </a:endParaRPr>
          </a:p>
          <a:p>
            <a:pPr marL="400050" lvl="0" indent="-285750" algn="r" rtl="1">
              <a:spcBef>
                <a:spcPts val="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مشروع دعم طبي في الصحة العامة وطب الأطفال والصحة الإنجابية للنازحين من جنوب لبنان (عدد المستفيدين: 3471 مستفيداً وتوزيع 8329 علبة دواء)</a:t>
            </a:r>
            <a:endParaRPr sz="1800" dirty="0">
              <a:solidFill>
                <a:schemeClr val="dk1"/>
              </a:solidFill>
              <a:latin typeface="Calibri"/>
              <a:ea typeface="Calibri"/>
              <a:cs typeface="Calibri"/>
              <a:sym typeface="Calibri"/>
            </a:endParaRPr>
          </a:p>
          <a:p>
            <a:pPr marL="400050" lvl="0" indent="-285750" algn="r" rtl="1">
              <a:spcBef>
                <a:spcPts val="0"/>
              </a:spcBef>
              <a:spcAft>
                <a:spcPts val="0"/>
              </a:spcAft>
              <a:buClr>
                <a:schemeClr val="dk1"/>
              </a:buClr>
              <a:buSzPts val="1100"/>
              <a:buFont typeface="Arial" panose="020B0604020202020204" pitchFamily="34" charset="0"/>
              <a:buChar char="•"/>
            </a:pPr>
            <a:r>
              <a:rPr lang="ar-LB" sz="1800" dirty="0">
                <a:solidFill>
                  <a:schemeClr val="dk1"/>
                </a:solidFill>
                <a:latin typeface="Calibri"/>
                <a:ea typeface="Calibri"/>
                <a:cs typeface="Calibri"/>
                <a:sym typeface="Calibri"/>
              </a:rPr>
              <a:t>دعم طبي في الصحة العامة وطب الأطفال والصحة الإنجابية للنازحين من جنوب لبنان لثلاثة ايام في الاسبوع يستمر لغاية 31 اذار 2025 </a:t>
            </a:r>
            <a:endParaRPr sz="1800" dirty="0">
              <a:solidFill>
                <a:schemeClr val="dk1"/>
              </a:solidFill>
              <a:latin typeface="Calibri"/>
              <a:ea typeface="Calibri"/>
              <a:cs typeface="Calibri"/>
              <a:sym typeface="Calibri"/>
            </a:endParaRPr>
          </a:p>
          <a:p>
            <a:pPr marL="342900" lvl="0" indent="-228600" algn="r" rtl="1">
              <a:spcBef>
                <a:spcPts val="0"/>
              </a:spcBef>
              <a:spcAft>
                <a:spcPts val="0"/>
              </a:spcAft>
              <a:buClr>
                <a:schemeClr val="dk1"/>
              </a:buClr>
              <a:buSzPts val="1100"/>
              <a:buFont typeface="Arial"/>
              <a:buNone/>
            </a:pPr>
            <a:endParaRPr sz="1800"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r>
              <a:rPr lang="ar-LB" sz="1800" dirty="0">
                <a:solidFill>
                  <a:schemeClr val="dk1"/>
                </a:solidFill>
                <a:latin typeface="Calibri"/>
                <a:ea typeface="Calibri"/>
                <a:cs typeface="Calibri"/>
                <a:sym typeface="Calibri"/>
              </a:rPr>
              <a:t>3- إطلاق 3 عيادات نقّالة بدعم من ال </a:t>
            </a:r>
            <a:r>
              <a:rPr lang="en-US" sz="1800" dirty="0">
                <a:solidFill>
                  <a:schemeClr val="dk1"/>
                </a:solidFill>
                <a:latin typeface="Calibri"/>
                <a:ea typeface="Calibri"/>
                <a:cs typeface="Calibri"/>
                <a:sym typeface="Calibri"/>
              </a:rPr>
              <a:t>UNFPA</a:t>
            </a:r>
            <a:r>
              <a:rPr lang="ar-LB" sz="1800" dirty="0">
                <a:solidFill>
                  <a:schemeClr val="dk1"/>
                </a:solidFill>
                <a:latin typeface="Calibri"/>
                <a:ea typeface="Calibri"/>
                <a:cs typeface="Calibri"/>
                <a:sym typeface="Calibri"/>
              </a:rPr>
              <a:t> وبالشراكة مع نقابة الاختصاصيين في العمل الاجتماعي لتقديم خدمات الصحة الانجابيّة في أقضية </a:t>
            </a:r>
            <a:r>
              <a:rPr lang="ar-LB" sz="1800" b="0" i="0" u="none" strike="noStrike" cap="none" dirty="0">
                <a:solidFill>
                  <a:schemeClr val="dk1"/>
                </a:solidFill>
                <a:latin typeface="Calibri"/>
                <a:ea typeface="Calibri"/>
                <a:cs typeface="Calibri"/>
                <a:sym typeface="Calibri"/>
              </a:rPr>
              <a:t>صيدا، الهرمل، النبطية، زغرتا، الضنيّة، طرابلس والمتن (عدد المستفيدين: حوالي </a:t>
            </a:r>
            <a:r>
              <a:rPr lang="en-US" sz="1800" b="0" i="0" u="none" strike="noStrike" cap="none" dirty="0">
                <a:solidFill>
                  <a:schemeClr val="dk1"/>
                </a:solidFill>
                <a:latin typeface="Calibri"/>
                <a:ea typeface="Calibri"/>
                <a:cs typeface="Calibri"/>
                <a:sym typeface="Calibri"/>
              </a:rPr>
              <a:t>7,500</a:t>
            </a:r>
            <a:r>
              <a:rPr lang="ar-LB" sz="1800" b="0" i="0" u="none" strike="noStrike" cap="none" dirty="0">
                <a:solidFill>
                  <a:schemeClr val="dk1"/>
                </a:solidFill>
                <a:latin typeface="Calibri"/>
                <a:ea typeface="Calibri"/>
                <a:cs typeface="Calibri"/>
                <a:sym typeface="Calibri"/>
              </a:rPr>
              <a:t> مستفيداً خلال سنة)</a:t>
            </a:r>
            <a:endParaRPr sz="1800"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34" name="Google Shape;134;p6"/>
          <p:cNvSpPr/>
          <p:nvPr/>
        </p:nvSpPr>
        <p:spPr>
          <a:xfrm>
            <a:off x="1"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العيادات النقّالة</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7"/>
          <p:cNvSpPr txBox="1">
            <a:spLocks noGrp="1"/>
          </p:cNvSpPr>
          <p:nvPr>
            <p:ph type="ftr" idx="11"/>
          </p:nvPr>
        </p:nvSpPr>
        <p:spPr>
          <a:xfrm>
            <a:off x="4038600" y="6949316"/>
            <a:ext cx="4114800" cy="39918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ar-LB"/>
              <a:t>وزارة الشؤون الإجتماعيّة - شباط 2025</a:t>
            </a:r>
            <a:endParaRPr dirty="0"/>
          </a:p>
        </p:txBody>
      </p:sp>
      <p:sp>
        <p:nvSpPr>
          <p:cNvPr id="140" name="Google Shape;140;p7"/>
          <p:cNvSpPr txBox="1">
            <a:spLocks noGrp="1"/>
          </p:cNvSpPr>
          <p:nvPr>
            <p:ph type="sldNum" idx="12"/>
          </p:nvPr>
        </p:nvSpPr>
        <p:spPr>
          <a:xfrm>
            <a:off x="8610600" y="6949316"/>
            <a:ext cx="2743200" cy="399186"/>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ar-LB"/>
              <a:t>9</a:t>
            </a:fld>
            <a:endParaRPr dirty="0"/>
          </a:p>
        </p:txBody>
      </p:sp>
      <p:sp>
        <p:nvSpPr>
          <p:cNvPr id="141" name="Google Shape;141;p7"/>
          <p:cNvSpPr txBox="1"/>
          <p:nvPr/>
        </p:nvSpPr>
        <p:spPr>
          <a:xfrm>
            <a:off x="838200" y="1280696"/>
            <a:ext cx="10351008" cy="11880135"/>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endParaRPr sz="2800" b="1" i="0" u="none" strike="noStrike" cap="none" dirty="0">
              <a:solidFill>
                <a:schemeClr val="dk1"/>
              </a:solidFill>
              <a:latin typeface="Calibri"/>
              <a:ea typeface="Calibri"/>
              <a:cs typeface="Calibri"/>
              <a:sym typeface="Calibri"/>
            </a:endParaRPr>
          </a:p>
          <a:p>
            <a:pPr marR="0" lvl="0" algn="r" rtl="1">
              <a:spcBef>
                <a:spcPts val="0"/>
              </a:spcBef>
              <a:spcAft>
                <a:spcPts val="0"/>
              </a:spcAft>
              <a:buClr>
                <a:schemeClr val="dk1"/>
              </a:buClr>
              <a:buSzPts val="1800"/>
            </a:pPr>
            <a:endParaRPr lang="ar-LB" sz="1800" dirty="0">
              <a:solidFill>
                <a:schemeClr val="dk1"/>
              </a:solidFill>
              <a:latin typeface="Calibri"/>
              <a:ea typeface="Calibri"/>
              <a:cs typeface="Calibri"/>
              <a:sym typeface="Calibri"/>
            </a:endParaRPr>
          </a:p>
          <a:p>
            <a:pPr marL="285750" indent="-285750" algn="r" rtl="1">
              <a:buFont typeface="Arial" panose="020B0604020202020204" pitchFamily="34" charset="0"/>
              <a:buChar char="•"/>
            </a:pPr>
            <a:r>
              <a:rPr lang="ar-LB" sz="1800" dirty="0"/>
              <a:t>تنظيم العلاقة مع الجهات الشريكة عبر توقيع مذكرات تفاهم مع عدد كبير من المنظمات والجمعيات المحلية والدولية</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دمج المشاريع المنبثقة</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استعادة 75% من السعر المعتمد قبل الأزمة الاقتصادية وانهيار العملة لكلفة الرعاية الاجتماعية والمتخصّصة </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طلب إعتمادات إضافية في موازنة العام 2025 لتغطية زيادة سعر الكلفة الإضافية وإستحداث فئات جديدة </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تسريع عملية اصدار الفواتير المتأخرة على أن تُنجَز كل الفواتير حتى نهاية ال 2024 خلال شهرين، مع إمكانيّة قبض مستحقات المؤسسات المتعاقدة مع الوزارة والراغبة بذلك نقداً من وزارة المالية </a:t>
            </a:r>
          </a:p>
          <a:p>
            <a:pPr algn="r" rtl="1"/>
            <a:endParaRPr lang="en-US" sz="1800" dirty="0"/>
          </a:p>
          <a:p>
            <a:pPr marL="285750" indent="-285750" algn="r" rtl="1">
              <a:buFont typeface="Arial" panose="020B0604020202020204" pitchFamily="34" charset="0"/>
              <a:buChar char="•"/>
            </a:pPr>
            <a:r>
              <a:rPr lang="ar-LB" sz="1800" dirty="0"/>
              <a:t>تخصيص 6 مليار ليرة لبنانية في موازنة ال 2024 للوزارة للدعم النقدي للفئات الهشّة (النساء، كبار السنّ، المعوّقين والأطفال)</a:t>
            </a:r>
          </a:p>
          <a:p>
            <a:pPr marL="285750" indent="-285750" algn="r" rtl="1">
              <a:buFont typeface="Arial" panose="020B0604020202020204" pitchFamily="34" charset="0"/>
              <a:buChar char="•"/>
            </a:pPr>
            <a:endParaRPr lang="ar-LB" sz="1800" dirty="0"/>
          </a:p>
          <a:p>
            <a:pPr marL="285750" indent="-285750" algn="r" rtl="1">
              <a:buFont typeface="Arial" panose="020B0604020202020204" pitchFamily="34" charset="0"/>
              <a:buChar char="•"/>
            </a:pPr>
            <a:r>
              <a:rPr lang="ar-LB" sz="1800" dirty="0"/>
              <a:t>إعادة إدراج البنود العائدة لمشاريع التنمية الاجتماعية ومخيمات العمل التطوعي في موازنة العام 2025</a:t>
            </a:r>
          </a:p>
          <a:p>
            <a:pPr marR="0" lvl="0" algn="r" rtl="1">
              <a:spcBef>
                <a:spcPts val="0"/>
              </a:spcBef>
              <a:spcAft>
                <a:spcPts val="0"/>
              </a:spcAft>
              <a:buClr>
                <a:schemeClr val="dk1"/>
              </a:buClr>
              <a:buSzPts val="1800"/>
            </a:pPr>
            <a:endParaRPr lang="ar-LB"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342900" marR="0" lvl="0" indent="-22860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0" i="0" u="none" strike="noStrike" cap="none" dirty="0">
              <a:solidFill>
                <a:schemeClr val="dk1"/>
              </a:solidFill>
              <a:latin typeface="Calibri"/>
              <a:ea typeface="Calibri"/>
              <a:cs typeface="Calibri"/>
              <a:sym typeface="Calibri"/>
            </a:endParaRPr>
          </a:p>
          <a:p>
            <a:pPr marL="285750" marR="0" lvl="0" indent="-171450" algn="r" rtl="1">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a:p>
            <a:pPr marL="0" marR="0" lvl="0" indent="0" algn="r" rtl="1">
              <a:spcBef>
                <a:spcPts val="0"/>
              </a:spcBef>
              <a:spcAft>
                <a:spcPts val="0"/>
              </a:spcAft>
              <a:buNone/>
            </a:pPr>
            <a:endParaRPr sz="1800" b="1" i="0" u="none" strike="noStrike" cap="none" dirty="0">
              <a:solidFill>
                <a:schemeClr val="dk1"/>
              </a:solidFill>
              <a:latin typeface="Calibri"/>
              <a:ea typeface="Calibri"/>
              <a:cs typeface="Calibri"/>
              <a:sym typeface="Calibri"/>
            </a:endParaRPr>
          </a:p>
        </p:txBody>
      </p:sp>
      <p:sp>
        <p:nvSpPr>
          <p:cNvPr id="142" name="Google Shape;142;p7"/>
          <p:cNvSpPr/>
          <p:nvPr/>
        </p:nvSpPr>
        <p:spPr>
          <a:xfrm>
            <a:off x="0" y="149261"/>
            <a:ext cx="12191999" cy="1323743"/>
          </a:xfrm>
          <a:prstGeom prst="rect">
            <a:avLst/>
          </a:prstGeom>
          <a:solidFill>
            <a:srgbClr val="ECCE8C"/>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ar-LB" sz="2800" b="1" i="0" u="none" strike="noStrike" cap="none">
                <a:solidFill>
                  <a:schemeClr val="dk1"/>
                </a:solidFill>
                <a:latin typeface="Calibri"/>
                <a:ea typeface="Calibri"/>
                <a:cs typeface="Calibri"/>
                <a:sym typeface="Calibri"/>
              </a:rPr>
              <a:t>إصلاحات إداريّة </a:t>
            </a:r>
            <a:endParaRPr sz="2800" b="1" i="0" u="none" strike="noStrike" cap="none"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2013 - 2022 Theme">
  <a:themeElements>
    <a:clrScheme name="Office 2013 - 2022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2562</Words>
  <Application>Microsoft Office PowerPoint</Application>
  <PresentationFormat>Custom</PresentationFormat>
  <Paragraphs>579</Paragraphs>
  <Slides>21</Slides>
  <Notes>21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21</vt:i4>
      </vt:variant>
    </vt:vector>
  </HeadingPairs>
  <TitlesOfParts>
    <vt:vector size="26" baseType="lpstr">
      <vt:lpstr>Arial</vt:lpstr>
      <vt:lpstr>Calibri</vt:lpstr>
      <vt:lpstr>Symbol</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Samar</dc:creator>
  <cp:lastModifiedBy>Samar Maalouf</cp:lastModifiedBy>
  <cp:revision>165</cp:revision>
  <dcterms:created xsi:type="dcterms:W3CDTF">2025-01-07T17:31:52Z</dcterms:created>
  <dcterms:modified xsi:type="dcterms:W3CDTF">2025-02-13T07:52:20Z</dcterms:modified>
</cp:coreProperties>
</file>